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charts/chart5.xml" ContentType="application/vnd.openxmlformats-officedocument.drawingml.chart+xml"/>
  <Override PartName="/ppt/theme/themeOverride4.xml" ContentType="application/vnd.openxmlformats-officedocument.themeOverride+xml"/>
  <Override PartName="/ppt/charts/chart6.xml" ContentType="application/vnd.openxmlformats-officedocument.drawingml.chart+xml"/>
  <Override PartName="/ppt/theme/themeOverride5.xml" ContentType="application/vnd.openxmlformats-officedocument.themeOverr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theme/themeOverride6.xml" ContentType="application/vnd.openxmlformats-officedocument.themeOverride+xml"/>
  <Override PartName="/ppt/charts/chart11.xml" ContentType="application/vnd.openxmlformats-officedocument.drawingml.chart+xml"/>
  <Override PartName="/ppt/theme/themeOverride7.xml" ContentType="application/vnd.openxmlformats-officedocument.themeOverride+xml"/>
  <Override PartName="/ppt/charts/chart12.xml" ContentType="application/vnd.openxmlformats-officedocument.drawingml.chart+xml"/>
  <Override PartName="/ppt/theme/themeOverride8.xml" ContentType="application/vnd.openxmlformats-officedocument.themeOverride+xml"/>
  <Override PartName="/ppt/charts/chart13.xml" ContentType="application/vnd.openxmlformats-officedocument.drawingml.chart+xml"/>
  <Override PartName="/ppt/theme/themeOverride9.xml" ContentType="application/vnd.openxmlformats-officedocument.themeOverride+xml"/>
  <Override PartName="/ppt/charts/chart14.xml" ContentType="application/vnd.openxmlformats-officedocument.drawingml.chart+xml"/>
  <Override PartName="/ppt/theme/themeOverride10.xml" ContentType="application/vnd.openxmlformats-officedocument.themeOverride+xml"/>
  <Override PartName="/ppt/charts/chart15.xml" ContentType="application/vnd.openxmlformats-officedocument.drawingml.chart+xml"/>
  <Override PartName="/ppt/theme/themeOverride11.xml" ContentType="application/vnd.openxmlformats-officedocument.themeOverride+xml"/>
  <Override PartName="/ppt/charts/chart16.xml" ContentType="application/vnd.openxmlformats-officedocument.drawingml.chart+xml"/>
  <Override PartName="/ppt/theme/themeOverride12.xml" ContentType="application/vnd.openxmlformats-officedocument.themeOverride+xml"/>
  <Override PartName="/ppt/charts/chart17.xml" ContentType="application/vnd.openxmlformats-officedocument.drawingml.chart+xml"/>
  <Override PartName="/ppt/theme/themeOverride13.xml" ContentType="application/vnd.openxmlformats-officedocument.themeOverride+xml"/>
  <Override PartName="/ppt/charts/chart18.xml" ContentType="application/vnd.openxmlformats-officedocument.drawingml.chart+xml"/>
  <Override PartName="/ppt/theme/themeOverride14.xml" ContentType="application/vnd.openxmlformats-officedocument.themeOverride+xml"/>
  <Override PartName="/ppt/charts/chart19.xml" ContentType="application/vnd.openxmlformats-officedocument.drawingml.chart+xml"/>
  <Override PartName="/ppt/theme/themeOverride15.xml" ContentType="application/vnd.openxmlformats-officedocument.themeOverride+xml"/>
  <Override PartName="/ppt/charts/chart20.xml" ContentType="application/vnd.openxmlformats-officedocument.drawingml.chart+xml"/>
  <Override PartName="/ppt/theme/themeOverride16.xml" ContentType="application/vnd.openxmlformats-officedocument.themeOverride+xml"/>
  <Override PartName="/ppt/charts/chart21.xml" ContentType="application/vnd.openxmlformats-officedocument.drawingml.chart+xml"/>
  <Override PartName="/ppt/theme/themeOverride17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69" r:id="rId4"/>
    <p:sldId id="275" r:id="rId5"/>
    <p:sldId id="273" r:id="rId6"/>
    <p:sldId id="271" r:id="rId7"/>
    <p:sldId id="274" r:id="rId8"/>
    <p:sldId id="280" r:id="rId9"/>
    <p:sldId id="286" r:id="rId10"/>
    <p:sldId id="276" r:id="rId11"/>
    <p:sldId id="277" r:id="rId12"/>
    <p:sldId id="281" r:id="rId13"/>
    <p:sldId id="282" r:id="rId14"/>
    <p:sldId id="287" r:id="rId15"/>
    <p:sldId id="283" r:id="rId16"/>
    <p:sldId id="288" r:id="rId17"/>
    <p:sldId id="284" r:id="rId18"/>
    <p:sldId id="279" r:id="rId19"/>
  </p:sldIdLst>
  <p:sldSz cx="18288000" cy="10287000"/>
  <p:notesSz cx="18288000" cy="10287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5F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AF606853-7671-496A-8E4F-DF71F8EC918B}" styleName="Темный стиль 1 -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114" y="-60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0.xlsx"/><Relationship Id="rId1" Type="http://schemas.openxmlformats.org/officeDocument/2006/relationships/themeOverride" Target="../theme/themeOverride6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1.xlsx"/><Relationship Id="rId1" Type="http://schemas.openxmlformats.org/officeDocument/2006/relationships/themeOverride" Target="../theme/themeOverride7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2.xlsx"/><Relationship Id="rId1" Type="http://schemas.openxmlformats.org/officeDocument/2006/relationships/themeOverride" Target="../theme/themeOverride8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3.xlsx"/><Relationship Id="rId1" Type="http://schemas.openxmlformats.org/officeDocument/2006/relationships/themeOverride" Target="../theme/themeOverride9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4.xlsx"/><Relationship Id="rId1" Type="http://schemas.openxmlformats.org/officeDocument/2006/relationships/themeOverride" Target="../theme/themeOverride10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5.xlsx"/><Relationship Id="rId1" Type="http://schemas.openxmlformats.org/officeDocument/2006/relationships/themeOverride" Target="../theme/themeOverride11.xm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6.xlsx"/><Relationship Id="rId1" Type="http://schemas.openxmlformats.org/officeDocument/2006/relationships/themeOverride" Target="../theme/themeOverride12.xm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7.xlsx"/><Relationship Id="rId1" Type="http://schemas.openxmlformats.org/officeDocument/2006/relationships/themeOverride" Target="../theme/themeOverride13.xm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8.xlsx"/><Relationship Id="rId1" Type="http://schemas.openxmlformats.org/officeDocument/2006/relationships/themeOverride" Target="../theme/themeOverride14.xm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9.xlsx"/><Relationship Id="rId1" Type="http://schemas.openxmlformats.org/officeDocument/2006/relationships/themeOverride" Target="../theme/themeOverride15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1.xm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0.xlsx"/><Relationship Id="rId1" Type="http://schemas.openxmlformats.org/officeDocument/2006/relationships/themeOverride" Target="../theme/themeOverride16.xml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1.xlsx"/><Relationship Id="rId1" Type="http://schemas.openxmlformats.org/officeDocument/2006/relationships/themeOverride" Target="../theme/themeOverride17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3.xlsx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4.xlsx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5.xlsx"/><Relationship Id="rId1" Type="http://schemas.openxmlformats.org/officeDocument/2006/relationships/themeOverride" Target="../theme/themeOverride4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6.xlsx"/><Relationship Id="rId1" Type="http://schemas.openxmlformats.org/officeDocument/2006/relationships/themeOverride" Target="../theme/themeOverride5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3"/>
            <c:bubble3D val="0"/>
          </c:dPt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18 лет</c:v>
                </c:pt>
                <c:pt idx="1">
                  <c:v>18-25</c:v>
                </c:pt>
                <c:pt idx="2">
                  <c:v>25-35</c:v>
                </c:pt>
                <c:pt idx="3">
                  <c:v>35-45</c:v>
                </c:pt>
                <c:pt idx="4">
                  <c:v>45-55</c:v>
                </c:pt>
                <c:pt idx="5">
                  <c:v>55-60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4.0999999999999996</c:v>
                </c:pt>
                <c:pt idx="1">
                  <c:v>6.86</c:v>
                </c:pt>
                <c:pt idx="2">
                  <c:v>27.4</c:v>
                </c:pt>
                <c:pt idx="3">
                  <c:v>33.4</c:v>
                </c:pt>
                <c:pt idx="4">
                  <c:v>19.2</c:v>
                </c:pt>
                <c:pt idx="5">
                  <c:v>9.11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3010609589293895E-4"/>
          <c:y val="8.8717154737680257E-2"/>
          <c:w val="0.5831564452330783"/>
          <c:h val="0.83380164558081926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1"/>
            <c:bubble3D val="0"/>
            <c:explosion val="15"/>
          </c:dPt>
          <c:dPt>
            <c:idx val="2"/>
            <c:bubble3D val="0"/>
            <c:explosion val="9"/>
          </c:dPt>
          <c:dPt>
            <c:idx val="3"/>
            <c:bubble3D val="0"/>
            <c:explosion val="9"/>
          </c:dPt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Лист1!$A$2:$A$10</c:f>
              <c:strCache>
                <c:ptCount val="9"/>
                <c:pt idx="0">
                  <c:v>Встречи с писателями, автограф-сессии</c:v>
                </c:pt>
                <c:pt idx="1">
                  <c:v>Концерты</c:v>
                </c:pt>
                <c:pt idx="2">
                  <c:v>Спектакли</c:v>
                </c:pt>
                <c:pt idx="3">
                  <c:v>Детские программы</c:v>
                </c:pt>
                <c:pt idx="4">
                  <c:v>Семинары для педагогов</c:v>
                </c:pt>
                <c:pt idx="5">
                  <c:v>Обучающие мероприятия</c:v>
                </c:pt>
                <c:pt idx="6">
                  <c:v>МК по калиграфии</c:v>
                </c:pt>
                <c:pt idx="7">
                  <c:v>Читка стихов</c:v>
                </c:pt>
                <c:pt idx="8">
                  <c:v>Мероприятия по обучению и воспитанию детей</c:v>
                </c:pt>
              </c:strCache>
            </c:strRef>
          </c:cat>
          <c:val>
            <c:numRef>
              <c:f>Лист1!$B$2:$B$10</c:f>
              <c:numCache>
                <c:formatCode>0%</c:formatCode>
                <c:ptCount val="9"/>
                <c:pt idx="0">
                  <c:v>0.18</c:v>
                </c:pt>
                <c:pt idx="1">
                  <c:v>0.08</c:v>
                </c:pt>
                <c:pt idx="2" formatCode="0.00%">
                  <c:v>0.1</c:v>
                </c:pt>
                <c:pt idx="3" formatCode="0.00%">
                  <c:v>0.18</c:v>
                </c:pt>
                <c:pt idx="4" formatCode="0.00%">
                  <c:v>0.09</c:v>
                </c:pt>
                <c:pt idx="5">
                  <c:v>0.17</c:v>
                </c:pt>
                <c:pt idx="6">
                  <c:v>0.04</c:v>
                </c:pt>
                <c:pt idx="7">
                  <c:v>0.1</c:v>
                </c:pt>
                <c:pt idx="8">
                  <c:v>0.06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6732591524650966"/>
          <c:y val="7.9300333244861243E-2"/>
          <c:w val="0.28634234101019063"/>
          <c:h val="0.83900498392757084"/>
        </c:manualLayout>
      </c:layout>
      <c:overlay val="0"/>
      <c:txPr>
        <a:bodyPr/>
        <a:lstStyle/>
        <a:p>
          <a:pPr>
            <a:defRPr sz="2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3"/>
            <c:bubble3D val="0"/>
            <c:explosion val="23"/>
          </c:dPt>
          <c:dLbls>
            <c:dLbl>
              <c:idx val="3"/>
              <c:layout>
                <c:manualLayout>
                  <c:x val="0.10950629717796903"/>
                  <c:y val="-0.1606707317073170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0.10943900181082016"/>
                  <c:y val="0.2114690160681134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Лист1!$A$2:$A$8</c:f>
              <c:strCache>
                <c:ptCount val="7"/>
                <c:pt idx="0">
                  <c:v>Художественная</c:v>
                </c:pt>
                <c:pt idx="1">
                  <c:v>Учебная </c:v>
                </c:pt>
                <c:pt idx="2">
                  <c:v>Научно-методическая</c:v>
                </c:pt>
                <c:pt idx="3">
                  <c:v>Нон-фикшн</c:v>
                </c:pt>
                <c:pt idx="4">
                  <c:v>Детская</c:v>
                </c:pt>
                <c:pt idx="5">
                  <c:v>Фонды библиотек</c:v>
                </c:pt>
                <c:pt idx="6">
                  <c:v>Экспозиции музеев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</c:v>
                </c:pt>
                <c:pt idx="1">
                  <c:v>4</c:v>
                </c:pt>
                <c:pt idx="2">
                  <c:v>2</c:v>
                </c:pt>
                <c:pt idx="3">
                  <c:v>18</c:v>
                </c:pt>
                <c:pt idx="4">
                  <c:v>15</c:v>
                </c:pt>
                <c:pt idx="5">
                  <c:v>4</c:v>
                </c:pt>
                <c:pt idx="6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81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3"/>
            <c:bubble3D val="0"/>
          </c:dPt>
          <c:dLbls>
            <c:dLbl>
              <c:idx val="0"/>
              <c:layout>
                <c:manualLayout>
                  <c:x val="1.1991542723826189E-2"/>
                  <c:y val="-0.2251651291291400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Москва</c:v>
                </c:pt>
                <c:pt idx="1">
                  <c:v>Санкт-Петербург</c:v>
                </c:pt>
                <c:pt idx="2">
                  <c:v>Казань</c:v>
                </c:pt>
                <c:pt idx="3">
                  <c:v>Пермь</c:v>
                </c:pt>
                <c:pt idx="4">
                  <c:v>Саратов</c:v>
                </c:pt>
                <c:pt idx="5">
                  <c:v>Самара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23</c:v>
                </c:pt>
                <c:pt idx="1">
                  <c:v>3</c:v>
                </c:pt>
                <c:pt idx="2">
                  <c:v>1</c:v>
                </c:pt>
                <c:pt idx="3">
                  <c:v>1</c:v>
                </c:pt>
                <c:pt idx="4">
                  <c:v>4</c:v>
                </c:pt>
                <c:pt idx="5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81"/>
      </c:pieChart>
    </c:plotArea>
    <c:legend>
      <c:legendPos val="r"/>
      <c:layout>
        <c:manualLayout>
          <c:xMode val="edge"/>
          <c:yMode val="edge"/>
          <c:x val="0.67773150578399932"/>
          <c:y val="0.33735977587848759"/>
          <c:w val="0.19881170409254398"/>
          <c:h val="0.3214202670455115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-9.9332498210451023E-2"/>
                  <c:y val="0.13596935916718275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Pos val="ctr"/>
            <c:showLegendKey val="0"/>
            <c:showVal val="1"/>
            <c:showCatName val="1"/>
            <c:showSerName val="0"/>
            <c:showPercent val="0"/>
            <c:showBubbleSize val="0"/>
            <c:showLeaderLines val="0"/>
          </c:dLbls>
          <c:cat>
            <c:strRef>
              <c:f>Лист1!$A$2:$A$12</c:f>
              <c:strCache>
                <c:ptCount val="4"/>
                <c:pt idx="0">
                  <c:v>До 1000 рублей</c:v>
                </c:pt>
                <c:pt idx="1">
                  <c:v>От 1000-5000</c:v>
                </c:pt>
                <c:pt idx="2">
                  <c:v>От 5000-10000</c:v>
                </c:pt>
                <c:pt idx="3">
                  <c:v>Более 10000</c:v>
                </c:pt>
              </c:strCache>
            </c:strRef>
          </c:cat>
          <c:val>
            <c:numRef>
              <c:f>Лист1!$B$2:$B$12</c:f>
              <c:numCache>
                <c:formatCode>0%</c:formatCode>
                <c:ptCount val="11"/>
                <c:pt idx="0">
                  <c:v>7.0000000000000007E-2</c:v>
                </c:pt>
                <c:pt idx="1">
                  <c:v>0.42</c:v>
                </c:pt>
                <c:pt idx="2" formatCode="0.00%">
                  <c:v>0.32</c:v>
                </c:pt>
                <c:pt idx="3" formatCode="0.00%">
                  <c:v>0.19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-9.9332498210451023E-2"/>
                  <c:y val="0.13596935916718275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Pos val="ctr"/>
            <c:showLegendKey val="0"/>
            <c:showVal val="1"/>
            <c:showCatName val="1"/>
            <c:showSerName val="0"/>
            <c:showPercent val="0"/>
            <c:showBubbleSize val="0"/>
            <c:showLeaderLines val="0"/>
          </c:dLbls>
          <c:cat>
            <c:strRef>
              <c:f>Лист1!$A$2:$A$12</c:f>
              <c:strCache>
                <c:ptCount val="4"/>
                <c:pt idx="0">
                  <c:v>До 1000 рублей</c:v>
                </c:pt>
                <c:pt idx="1">
                  <c:v>От 1000-5000</c:v>
                </c:pt>
                <c:pt idx="2">
                  <c:v>От 5000-10000</c:v>
                </c:pt>
                <c:pt idx="3">
                  <c:v>Более 10000</c:v>
                </c:pt>
              </c:strCache>
            </c:strRef>
          </c:cat>
          <c:val>
            <c:numRef>
              <c:f>Лист1!$B$2:$B$12</c:f>
              <c:numCache>
                <c:formatCode>0%</c:formatCode>
                <c:ptCount val="11"/>
                <c:pt idx="0">
                  <c:v>0.01</c:v>
                </c:pt>
                <c:pt idx="1">
                  <c:v>0.57999999999999996</c:v>
                </c:pt>
                <c:pt idx="2" formatCode="0.00%">
                  <c:v>0.32</c:v>
                </c:pt>
                <c:pt idx="3" formatCode="0.00%">
                  <c:v>0.09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1"/>
              <c:layout>
                <c:manualLayout>
                  <c:x val="-9.5454545454545459E-2"/>
                  <c:y val="0.1292134831460674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15151515151515157"/>
                  <c:y val="-0.2602996254681648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13181818181818181"/>
                  <c:y val="0.17602996254681649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0"/>
          </c:dLbls>
          <c:cat>
            <c:strRef>
              <c:f>Лист1!$A$2:$A$12</c:f>
              <c:strCache>
                <c:ptCount val="4"/>
                <c:pt idx="0">
                  <c:v>До 20000 рублей</c:v>
                </c:pt>
                <c:pt idx="1">
                  <c:v>От 20000-50000</c:v>
                </c:pt>
                <c:pt idx="2">
                  <c:v>От 50000-100000</c:v>
                </c:pt>
                <c:pt idx="3">
                  <c:v>Свыше 100000</c:v>
                </c:pt>
              </c:strCache>
            </c:strRef>
          </c:cat>
          <c:val>
            <c:numRef>
              <c:f>Лист1!$B$2:$B$12</c:f>
              <c:numCache>
                <c:formatCode>0%</c:formatCode>
                <c:ptCount val="11"/>
                <c:pt idx="0">
                  <c:v>0.02</c:v>
                </c:pt>
                <c:pt idx="1">
                  <c:v>0.06</c:v>
                </c:pt>
                <c:pt idx="2" formatCode="0.00%">
                  <c:v>0.77</c:v>
                </c:pt>
                <c:pt idx="3" formatCode="0.00%">
                  <c:v>0.15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-2.0223907547851208E-2"/>
                  <c:y val="0.1111111111111111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18923799205489336"/>
                  <c:y val="0.16222222222222221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7334777898158179E-2"/>
                  <c:y val="-0.18888888888888888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1646803900325027"/>
                  <c:y val="0.17555555555555555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0"/>
          </c:dLbls>
          <c:cat>
            <c:strRef>
              <c:f>Лист1!$A$2:$A$12</c:f>
              <c:strCache>
                <c:ptCount val="5"/>
                <c:pt idx="0">
                  <c:v>До 20</c:v>
                </c:pt>
                <c:pt idx="1">
                  <c:v>От 21-50</c:v>
                </c:pt>
                <c:pt idx="2">
                  <c:v>От 51-100</c:v>
                </c:pt>
                <c:pt idx="3">
                  <c:v>Свыше 100</c:v>
                </c:pt>
                <c:pt idx="4">
                  <c:v>Не оценивал</c:v>
                </c:pt>
              </c:strCache>
            </c:strRef>
          </c:cat>
          <c:val>
            <c:numRef>
              <c:f>Лист1!$B$2:$B$12</c:f>
              <c:numCache>
                <c:formatCode>0%</c:formatCode>
                <c:ptCount val="11"/>
                <c:pt idx="0">
                  <c:v>0.05</c:v>
                </c:pt>
                <c:pt idx="1">
                  <c:v>0.25</c:v>
                </c:pt>
                <c:pt idx="2" formatCode="0.00%">
                  <c:v>0.41</c:v>
                </c:pt>
                <c:pt idx="3" formatCode="0.00%">
                  <c:v>0.27</c:v>
                </c:pt>
                <c:pt idx="4" formatCode="0.00%">
                  <c:v>0.02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0"/>
          </c:dLbls>
          <c:cat>
            <c:strRef>
              <c:f>Лист1!$A$2:$A$12</c:f>
              <c:strCache>
                <c:ptCount val="4"/>
                <c:pt idx="0">
                  <c:v>Да</c:v>
                </c:pt>
                <c:pt idx="1">
                  <c:v>Нет</c:v>
                </c:pt>
                <c:pt idx="2">
                  <c:v>Скорее, да</c:v>
                </c:pt>
                <c:pt idx="3">
                  <c:v>Затрудняюсь ответить</c:v>
                </c:pt>
              </c:strCache>
            </c:strRef>
          </c:cat>
          <c:val>
            <c:numRef>
              <c:f>Лист1!$B$2:$B$12</c:f>
              <c:numCache>
                <c:formatCode>0%</c:formatCode>
                <c:ptCount val="11"/>
                <c:pt idx="0">
                  <c:v>0.77</c:v>
                </c:pt>
                <c:pt idx="1">
                  <c:v>0.05</c:v>
                </c:pt>
                <c:pt idx="2" formatCode="0.00%">
                  <c:v>0.11</c:v>
                </c:pt>
                <c:pt idx="3" formatCode="0.00%">
                  <c:v>7.0000000000000007E-2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Лист1!$A$2:$A$12</c:f>
              <c:strCache>
                <c:ptCount val="10"/>
                <c:pt idx="0">
                  <c:v>Звонок сотрудника ВК "Экспо-Волга"</c:v>
                </c:pt>
                <c:pt idx="1">
                  <c:v>Наружная реклама</c:v>
                </c:pt>
                <c:pt idx="2">
                  <c:v>Реклама на радио</c:v>
                </c:pt>
                <c:pt idx="3">
                  <c:v>Реклама на ТВ</c:v>
                </c:pt>
                <c:pt idx="4">
                  <c:v>Контекстная реклама</c:v>
                </c:pt>
                <c:pt idx="5">
                  <c:v>Таргетинг</c:v>
                </c:pt>
                <c:pt idx="6">
                  <c:v>Реклама на офлайн-мероприятиях</c:v>
                </c:pt>
                <c:pt idx="7">
                  <c:v>Реклама от партнеров</c:v>
                </c:pt>
                <c:pt idx="8">
                  <c:v>Реклама от экспонентов</c:v>
                </c:pt>
                <c:pt idx="9">
                  <c:v>Реклама у блогеров</c:v>
                </c:pt>
              </c:strCache>
            </c:strRef>
          </c:cat>
          <c:val>
            <c:numRef>
              <c:f>Лист1!$B$2:$B$12</c:f>
              <c:numCache>
                <c:formatCode>0%</c:formatCode>
                <c:ptCount val="11"/>
                <c:pt idx="0">
                  <c:v>0.11</c:v>
                </c:pt>
                <c:pt idx="1">
                  <c:v>0.09</c:v>
                </c:pt>
                <c:pt idx="2" formatCode="0.00%">
                  <c:v>0.13</c:v>
                </c:pt>
                <c:pt idx="3" formatCode="0.00%">
                  <c:v>0.11</c:v>
                </c:pt>
                <c:pt idx="4" formatCode="0.00%">
                  <c:v>0.11</c:v>
                </c:pt>
                <c:pt idx="5">
                  <c:v>0.3</c:v>
                </c:pt>
                <c:pt idx="6">
                  <c:v>0.06</c:v>
                </c:pt>
                <c:pt idx="7">
                  <c:v>0.04</c:v>
                </c:pt>
                <c:pt idx="8">
                  <c:v>0.02</c:v>
                </c:pt>
                <c:pt idx="9">
                  <c:v>0.03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51534976"/>
        <c:axId val="151531904"/>
      </c:barChart>
      <c:valAx>
        <c:axId val="15153190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51534976"/>
        <c:crossBetween val="between"/>
      </c:valAx>
      <c:catAx>
        <c:axId val="151534976"/>
        <c:scaling>
          <c:orientation val="minMax"/>
        </c:scaling>
        <c:delete val="0"/>
        <c:axPos val="b"/>
        <c:majorTickMark val="out"/>
        <c:minorTickMark val="none"/>
        <c:tickLblPos val="nextTo"/>
        <c:crossAx val="151531904"/>
        <c:auto val="1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Лист1!$A$2:$A$12</c:f>
              <c:strCache>
                <c:ptCount val="10"/>
                <c:pt idx="0">
                  <c:v>Звонок сотрудника ВК "Экспо-Волга"</c:v>
                </c:pt>
                <c:pt idx="1">
                  <c:v>Наружная реклама</c:v>
                </c:pt>
                <c:pt idx="2">
                  <c:v>Реклама на радио</c:v>
                </c:pt>
                <c:pt idx="3">
                  <c:v>Реклама на ТВ</c:v>
                </c:pt>
                <c:pt idx="4">
                  <c:v>Контекстная реклама</c:v>
                </c:pt>
                <c:pt idx="5">
                  <c:v>Таргетинг</c:v>
                </c:pt>
                <c:pt idx="6">
                  <c:v>Реклама на офлайн-мероприятиях</c:v>
                </c:pt>
                <c:pt idx="7">
                  <c:v>Реклама от партнеров</c:v>
                </c:pt>
                <c:pt idx="8">
                  <c:v>Реклама от экспонентов</c:v>
                </c:pt>
                <c:pt idx="9">
                  <c:v>Реклама у блогеров</c:v>
                </c:pt>
              </c:strCache>
            </c:strRef>
          </c:cat>
          <c:val>
            <c:numRef>
              <c:f>Лист1!$B$2:$B$12</c:f>
              <c:numCache>
                <c:formatCode>0%</c:formatCode>
                <c:ptCount val="11"/>
                <c:pt idx="0">
                  <c:v>0.08</c:v>
                </c:pt>
                <c:pt idx="1">
                  <c:v>0.1</c:v>
                </c:pt>
                <c:pt idx="2" formatCode="0.00%">
                  <c:v>0.05</c:v>
                </c:pt>
                <c:pt idx="3" formatCode="0.00%">
                  <c:v>0.13</c:v>
                </c:pt>
                <c:pt idx="4" formatCode="0.00%">
                  <c:v>0.17</c:v>
                </c:pt>
                <c:pt idx="5">
                  <c:v>0.17</c:v>
                </c:pt>
                <c:pt idx="6">
                  <c:v>0.1</c:v>
                </c:pt>
                <c:pt idx="7">
                  <c:v>0.1</c:v>
                </c:pt>
                <c:pt idx="8">
                  <c:v>0.05</c:v>
                </c:pt>
                <c:pt idx="9">
                  <c:v>0.05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26611840"/>
        <c:axId val="126605952"/>
      </c:barChart>
      <c:valAx>
        <c:axId val="12660595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26611840"/>
        <c:crosses val="autoZero"/>
        <c:crossBetween val="between"/>
      </c:valAx>
      <c:catAx>
        <c:axId val="126611840"/>
        <c:scaling>
          <c:orientation val="minMax"/>
        </c:scaling>
        <c:delete val="0"/>
        <c:axPos val="b"/>
        <c:majorTickMark val="out"/>
        <c:minorTickMark val="none"/>
        <c:tickLblPos val="nextTo"/>
        <c:crossAx val="126605952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3"/>
            <c:bubble3D val="0"/>
            <c:explosion val="23"/>
          </c:dPt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Лист1!$A$2:$A$9</c:f>
              <c:strCache>
                <c:ptCount val="8"/>
                <c:pt idx="0">
                  <c:v>Самара</c:v>
                </c:pt>
                <c:pt idx="1">
                  <c:v>Тольятти</c:v>
                </c:pt>
                <c:pt idx="2">
                  <c:v>Казань</c:v>
                </c:pt>
                <c:pt idx="3">
                  <c:v>Уфа</c:v>
                </c:pt>
                <c:pt idx="4">
                  <c:v>Уральск</c:v>
                </c:pt>
                <c:pt idx="5">
                  <c:v>Димитровград</c:v>
                </c:pt>
                <c:pt idx="6">
                  <c:v>Новокуйбышевск</c:v>
                </c:pt>
                <c:pt idx="7">
                  <c:v>Отрадный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71</c:v>
                </c:pt>
                <c:pt idx="1">
                  <c:v>9</c:v>
                </c:pt>
                <c:pt idx="2">
                  <c:v>7</c:v>
                </c:pt>
                <c:pt idx="3">
                  <c:v>5</c:v>
                </c:pt>
                <c:pt idx="4">
                  <c:v>4</c:v>
                </c:pt>
                <c:pt idx="5">
                  <c:v>3</c:v>
                </c:pt>
                <c:pt idx="6">
                  <c:v>2</c:v>
                </c:pt>
                <c:pt idx="7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81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Звонок сотрудника ВК "Экспо-Волга"</c:v>
                </c:pt>
                <c:pt idx="1">
                  <c:v>Наружная реклама</c:v>
                </c:pt>
                <c:pt idx="2">
                  <c:v>Реклама на радио</c:v>
                </c:pt>
                <c:pt idx="3">
                  <c:v>Реклама на ТВ</c:v>
                </c:pt>
                <c:pt idx="4">
                  <c:v>Контекстная реклама</c:v>
                </c:pt>
                <c:pt idx="5">
                  <c:v>Таргетинг</c:v>
                </c:pt>
                <c:pt idx="6">
                  <c:v>Реклама на офлайн-мероприятиях</c:v>
                </c:pt>
                <c:pt idx="7">
                  <c:v>Реклама от партнеров</c:v>
                </c:pt>
              </c:strCache>
            </c:strRef>
          </c:cat>
          <c:val>
            <c:numRef>
              <c:f>Лист1!$B$2:$B$9</c:f>
              <c:numCache>
                <c:formatCode>0%</c:formatCode>
                <c:ptCount val="8"/>
                <c:pt idx="0">
                  <c:v>0.41</c:v>
                </c:pt>
                <c:pt idx="1">
                  <c:v>0.02</c:v>
                </c:pt>
                <c:pt idx="2" formatCode="0.00%">
                  <c:v>0.02</c:v>
                </c:pt>
                <c:pt idx="3" formatCode="0.00%">
                  <c:v>0.03</c:v>
                </c:pt>
                <c:pt idx="4" formatCode="0.00%">
                  <c:v>0.21</c:v>
                </c:pt>
                <c:pt idx="5">
                  <c:v>0.25</c:v>
                </c:pt>
                <c:pt idx="6">
                  <c:v>0.02</c:v>
                </c:pt>
                <c:pt idx="7">
                  <c:v>0.04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23822464"/>
        <c:axId val="122685696"/>
      </c:barChart>
      <c:valAx>
        <c:axId val="12268569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23822464"/>
        <c:crossBetween val="between"/>
      </c:valAx>
      <c:catAx>
        <c:axId val="123822464"/>
        <c:scaling>
          <c:orientation val="minMax"/>
        </c:scaling>
        <c:delete val="0"/>
        <c:axPos val="b"/>
        <c:majorTickMark val="out"/>
        <c:minorTickMark val="none"/>
        <c:tickLblPos val="nextTo"/>
        <c:crossAx val="122685696"/>
        <c:auto val="1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Звонок сотрудника ВК "Экспо-Волга"</c:v>
                </c:pt>
                <c:pt idx="1">
                  <c:v>Наружная реклама</c:v>
                </c:pt>
                <c:pt idx="2">
                  <c:v>Реклама на радио</c:v>
                </c:pt>
                <c:pt idx="3">
                  <c:v>Реклама на ТВ</c:v>
                </c:pt>
                <c:pt idx="4">
                  <c:v>Контекстная реклама</c:v>
                </c:pt>
                <c:pt idx="5">
                  <c:v>Таргетинг</c:v>
                </c:pt>
                <c:pt idx="6">
                  <c:v>Реклама на офлайн-мероприятиях</c:v>
                </c:pt>
                <c:pt idx="7">
                  <c:v>Реклама от партнеров</c:v>
                </c:pt>
              </c:strCache>
            </c:strRef>
          </c:cat>
          <c:val>
            <c:numRef>
              <c:f>Лист1!$B$2:$B$9</c:f>
              <c:numCache>
                <c:formatCode>0%</c:formatCode>
                <c:ptCount val="8"/>
                <c:pt idx="0">
                  <c:v>0.2</c:v>
                </c:pt>
                <c:pt idx="1">
                  <c:v>0.05</c:v>
                </c:pt>
                <c:pt idx="2" formatCode="0.00%">
                  <c:v>0.05</c:v>
                </c:pt>
                <c:pt idx="3" formatCode="0.00%">
                  <c:v>0.05</c:v>
                </c:pt>
                <c:pt idx="4" formatCode="0.00%">
                  <c:v>0.15</c:v>
                </c:pt>
                <c:pt idx="5">
                  <c:v>0.25</c:v>
                </c:pt>
                <c:pt idx="6">
                  <c:v>0.1</c:v>
                </c:pt>
                <c:pt idx="7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261565440"/>
        <c:axId val="261563136"/>
      </c:barChart>
      <c:valAx>
        <c:axId val="26156313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61565440"/>
        <c:crosses val="autoZero"/>
        <c:crossBetween val="between"/>
      </c:valAx>
      <c:catAx>
        <c:axId val="261565440"/>
        <c:scaling>
          <c:orientation val="minMax"/>
        </c:scaling>
        <c:delete val="0"/>
        <c:axPos val="b"/>
        <c:majorTickMark val="out"/>
        <c:minorTickMark val="none"/>
        <c:tickLblPos val="nextTo"/>
        <c:crossAx val="261563136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3"/>
              <c:layout>
                <c:manualLayout>
                  <c:x val="0.2078123219346639"/>
                  <c:y val="2.658143855613553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Библиотекари</c:v>
                </c:pt>
                <c:pt idx="1">
                  <c:v>Специалисты отдела комплектования</c:v>
                </c:pt>
                <c:pt idx="2">
                  <c:v>Педагоги, репетиторы, методисты</c:v>
                </c:pt>
                <c:pt idx="3">
                  <c:v>Сотрудники музеев и НКЦ</c:v>
                </c:pt>
                <c:pt idx="4">
                  <c:v>Книжные магазины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0.21</c:v>
                </c:pt>
                <c:pt idx="1">
                  <c:v>0.25</c:v>
                </c:pt>
                <c:pt idx="2" formatCode="0.00%">
                  <c:v>0.2</c:v>
                </c:pt>
                <c:pt idx="3" formatCode="0.00%">
                  <c:v>0.02</c:v>
                </c:pt>
                <c:pt idx="4">
                  <c:v>0.2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-0.19385350347917735"/>
                  <c:y val="0.1529334394998378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21059714542920102"/>
                  <c:y val="-0.169077531038957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10009011115565858"/>
                  <c:y val="-0.1766853932584269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22646657883177665"/>
                  <c:y val="3.509333805184464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0.12963206598066035"/>
                  <c:y val="0.2117945088324633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Библиотекари</c:v>
                </c:pt>
                <c:pt idx="1">
                  <c:v>Специалисты отдела комплектования</c:v>
                </c:pt>
                <c:pt idx="2">
                  <c:v>Педагоги, репетиторы, методисты</c:v>
                </c:pt>
                <c:pt idx="3">
                  <c:v>Педагоги ВУЗов</c:v>
                </c:pt>
                <c:pt idx="4">
                  <c:v>Сотрудники музеев и НКЦ</c:v>
                </c:pt>
                <c:pt idx="5">
                  <c:v>Книжные магазины</c:v>
                </c:pt>
              </c:strCache>
            </c:strRef>
          </c:cat>
          <c:val>
            <c:numRef>
              <c:f>Лист1!$B$2:$B$7</c:f>
              <c:numCache>
                <c:formatCode>0%</c:formatCode>
                <c:ptCount val="6"/>
                <c:pt idx="0">
                  <c:v>0.25</c:v>
                </c:pt>
                <c:pt idx="1">
                  <c:v>0.17</c:v>
                </c:pt>
                <c:pt idx="2" formatCode="0.00%">
                  <c:v>0.25</c:v>
                </c:pt>
                <c:pt idx="3" formatCode="0.00%">
                  <c:v>0.18</c:v>
                </c:pt>
                <c:pt idx="4" formatCode="0.00%">
                  <c:v>7.0000000000000007E-2</c:v>
                </c:pt>
                <c:pt idx="5">
                  <c:v>0.08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40"/>
    </mc:Choice>
    <mc:Fallback>
      <c:style val="40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75"/>
      <c:rotY val="0"/>
      <c:rAngAx val="0"/>
      <c:perspective val="30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7.1985041503958347E-2"/>
          <c:y val="8.2472754369280157E-2"/>
          <c:w val="0.84518980859099935"/>
          <c:h val="0.8350544912614397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Лист1!$A$2:$A$5</c:f>
              <c:strCache>
                <c:ptCount val="2"/>
                <c:pt idx="0">
                  <c:v>Консьюмеры</c:v>
                </c:pt>
                <c:pt idx="1">
                  <c:v>Специалисты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74.5</c:v>
                </c:pt>
                <c:pt idx="1">
                  <c:v>25.5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40"/>
    </mc:Choice>
    <mc:Fallback>
      <c:style val="40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1985041503958347E-2"/>
          <c:y val="8.2472754369280157E-2"/>
          <c:w val="0.84518980859099935"/>
          <c:h val="0.8350544912614397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Лист1!$A$2:$A$10</c:f>
              <c:strCache>
                <c:ptCount val="5"/>
                <c:pt idx="0">
                  <c:v>Педагоги</c:v>
                </c:pt>
                <c:pt idx="1">
                  <c:v>Отдел комплектования</c:v>
                </c:pt>
                <c:pt idx="2">
                  <c:v>директора УДО</c:v>
                </c:pt>
                <c:pt idx="3">
                  <c:v>сотрудники музеев и НКЦ</c:v>
                </c:pt>
                <c:pt idx="4">
                  <c:v>сотрудники книжных магазинов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10</c:v>
                </c:pt>
                <c:pt idx="1">
                  <c:v>6</c:v>
                </c:pt>
                <c:pt idx="2">
                  <c:v>4</c:v>
                </c:pt>
                <c:pt idx="3">
                  <c:v>4</c:v>
                </c:pt>
                <c:pt idx="4">
                  <c:v>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7"/>
              <c:layout>
                <c:manualLayout>
                  <c:x val="0.22063380593138385"/>
                  <c:y val="-5.331991506679642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Лист1!$A$2:$A$10</c:f>
              <c:strCache>
                <c:ptCount val="8"/>
                <c:pt idx="0">
                  <c:v>Посмотреть выставку</c:v>
                </c:pt>
                <c:pt idx="1">
                  <c:v>Посетить полезные мероприятия</c:v>
                </c:pt>
                <c:pt idx="2">
                  <c:v>Посетить обучающие мероприятия</c:v>
                </c:pt>
                <c:pt idx="3">
                  <c:v>Развлекательная программа</c:v>
                </c:pt>
                <c:pt idx="4">
                  <c:v>Посмотреть новинки</c:v>
                </c:pt>
                <c:pt idx="5">
                  <c:v>Найти партнеров</c:v>
                </c:pt>
                <c:pt idx="6">
                  <c:v>Изучить конкурентов</c:v>
                </c:pt>
                <c:pt idx="7">
                  <c:v>Купить продукцию</c:v>
                </c:pt>
              </c:strCache>
            </c:strRef>
          </c:cat>
          <c:val>
            <c:numRef>
              <c:f>Лист1!$B$2:$B$10</c:f>
              <c:numCache>
                <c:formatCode>0%</c:formatCode>
                <c:ptCount val="9"/>
                <c:pt idx="0">
                  <c:v>7.0000000000000007E-2</c:v>
                </c:pt>
                <c:pt idx="1">
                  <c:v>0.08</c:v>
                </c:pt>
                <c:pt idx="2" formatCode="0.00%">
                  <c:v>0.11</c:v>
                </c:pt>
                <c:pt idx="3" formatCode="0.00%">
                  <c:v>0.08</c:v>
                </c:pt>
                <c:pt idx="4" formatCode="0.00%">
                  <c:v>7.0000000000000007E-2</c:v>
                </c:pt>
                <c:pt idx="5">
                  <c:v>0.04</c:v>
                </c:pt>
                <c:pt idx="6">
                  <c:v>0.02</c:v>
                </c:pt>
                <c:pt idx="7">
                  <c:v>0.61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7"/>
              <c:layout>
                <c:manualLayout>
                  <c:x val="0.18651120997703943"/>
                  <c:y val="0.1428322864136364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Лист1!$A$2:$A$9</c:f>
              <c:strCache>
                <c:ptCount val="8"/>
                <c:pt idx="0">
                  <c:v>Посмотреть выставку</c:v>
                </c:pt>
                <c:pt idx="1">
                  <c:v>Посетить полезные мероприятия</c:v>
                </c:pt>
                <c:pt idx="2">
                  <c:v>Посетить обучающие мероприятия</c:v>
                </c:pt>
                <c:pt idx="3">
                  <c:v>Развлекательная программа</c:v>
                </c:pt>
                <c:pt idx="4">
                  <c:v>Посмотреть новинки</c:v>
                </c:pt>
                <c:pt idx="5">
                  <c:v>Найти партнеров</c:v>
                </c:pt>
                <c:pt idx="6">
                  <c:v>Изучить конкурентов</c:v>
                </c:pt>
                <c:pt idx="7">
                  <c:v>Купить продукцию</c:v>
                </c:pt>
              </c:strCache>
            </c:strRef>
          </c:cat>
          <c:val>
            <c:numRef>
              <c:f>Лист1!$B$2:$B$9</c:f>
              <c:numCache>
                <c:formatCode>0%</c:formatCode>
                <c:ptCount val="8"/>
                <c:pt idx="0">
                  <c:v>0.09</c:v>
                </c:pt>
                <c:pt idx="1">
                  <c:v>0.16</c:v>
                </c:pt>
                <c:pt idx="2" formatCode="0.00%">
                  <c:v>0.19</c:v>
                </c:pt>
                <c:pt idx="3" formatCode="0.00%">
                  <c:v>0.03</c:v>
                </c:pt>
                <c:pt idx="4" formatCode="0.00%">
                  <c:v>0.11</c:v>
                </c:pt>
                <c:pt idx="5">
                  <c:v>7.0000000000000007E-2</c:v>
                </c:pt>
                <c:pt idx="6">
                  <c:v>0.04</c:v>
                </c:pt>
                <c:pt idx="7">
                  <c:v>0.31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>
        <c:manualLayout>
          <c:layoutTarget val="inner"/>
          <c:xMode val="edge"/>
          <c:yMode val="edge"/>
          <c:x val="6.3010609589293895E-4"/>
          <c:y val="8.8717154737680257E-2"/>
          <c:w val="0.5831564452330783"/>
          <c:h val="0.83380164558081926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1"/>
            <c:bubble3D val="0"/>
            <c:explosion val="15"/>
          </c:dPt>
          <c:dPt>
            <c:idx val="2"/>
            <c:bubble3D val="0"/>
            <c:explosion val="9"/>
          </c:dPt>
          <c:dPt>
            <c:idx val="3"/>
            <c:bubble3D val="0"/>
            <c:explosion val="9"/>
          </c:dPt>
          <c:dLbls>
            <c:dLbl>
              <c:idx val="0"/>
              <c:layout>
                <c:manualLayout>
                  <c:x val="-6.9336869863098102E-2"/>
                  <c:y val="0.1462293196496505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0.14881304449619853"/>
                  <c:y val="-4.763809018254740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0.10770994294727243"/>
                  <c:y val="-0.13695508567047096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0.1066930982218772"/>
                  <c:y val="-0.14125556636881065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Познавательная </a:t>
                    </a:r>
                    <a:r>
                      <a:rPr lang="ru-RU" dirty="0"/>
                      <a:t>литература
12%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Лист1!$A$2:$A$12</c:f>
              <c:strCache>
                <c:ptCount val="11"/>
                <c:pt idx="0">
                  <c:v>Детская литература</c:v>
                </c:pt>
                <c:pt idx="1">
                  <c:v>Учебная литература</c:v>
                </c:pt>
                <c:pt idx="2">
                  <c:v>Литература по искусству, живописи</c:v>
                </c:pt>
                <c:pt idx="3">
                  <c:v>Художественная литература</c:v>
                </c:pt>
                <c:pt idx="4">
                  <c:v>Познавательная литература</c:v>
                </c:pt>
                <c:pt idx="5">
                  <c:v>Хобби и увлечения</c:v>
                </c:pt>
                <c:pt idx="6">
                  <c:v>Литература по бизнесу</c:v>
                </c:pt>
                <c:pt idx="7">
                  <c:v>Литература на ино.языках</c:v>
                </c:pt>
                <c:pt idx="8">
                  <c:v>Ноты</c:v>
                </c:pt>
                <c:pt idx="9">
                  <c:v>Журналы мод</c:v>
                </c:pt>
                <c:pt idx="10">
                  <c:v>Комиксы</c:v>
                </c:pt>
              </c:strCache>
            </c:strRef>
          </c:cat>
          <c:val>
            <c:numRef>
              <c:f>Лист1!$B$2:$B$12</c:f>
              <c:numCache>
                <c:formatCode>0%</c:formatCode>
                <c:ptCount val="11"/>
                <c:pt idx="0">
                  <c:v>0.11</c:v>
                </c:pt>
                <c:pt idx="1">
                  <c:v>0.15</c:v>
                </c:pt>
                <c:pt idx="2" formatCode="0.00%">
                  <c:v>0.06</c:v>
                </c:pt>
                <c:pt idx="3" formatCode="0.00%">
                  <c:v>0.21</c:v>
                </c:pt>
                <c:pt idx="4" formatCode="0.00%">
                  <c:v>0.12</c:v>
                </c:pt>
                <c:pt idx="5">
                  <c:v>0.05</c:v>
                </c:pt>
                <c:pt idx="6">
                  <c:v>0.09</c:v>
                </c:pt>
                <c:pt idx="7">
                  <c:v>0.05</c:v>
                </c:pt>
                <c:pt idx="8">
                  <c:v>0.02</c:v>
                </c:pt>
                <c:pt idx="9">
                  <c:v>0.03</c:v>
                </c:pt>
                <c:pt idx="10">
                  <c:v>0.11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6732591524650966"/>
          <c:y val="7.9300333244861243E-2"/>
          <c:w val="0.30916706714477593"/>
          <c:h val="0.7210159544663659"/>
        </c:manualLayout>
      </c:layout>
      <c:overlay val="0"/>
      <c:txPr>
        <a:bodyPr/>
        <a:lstStyle/>
        <a:p>
          <a:pPr>
            <a:defRPr sz="2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71600" y="3188970"/>
            <a:ext cx="15544800" cy="2160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0" i="0">
                <a:solidFill>
                  <a:srgbClr val="C29973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900" b="0" i="1">
                <a:solidFill>
                  <a:srgbClr val="FAFDF4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0" i="0">
                <a:solidFill>
                  <a:srgbClr val="C29973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073294" y="2216303"/>
            <a:ext cx="7783194" cy="67405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50" b="0" i="0">
                <a:solidFill>
                  <a:srgbClr val="FAFDF4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6/22/2023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0" i="0">
                <a:solidFill>
                  <a:srgbClr val="C29973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6/22/2023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FAFD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2211770" y="1028701"/>
            <a:ext cx="9515475" cy="8248650"/>
          </a:xfrm>
          <a:custGeom>
            <a:avLst/>
            <a:gdLst/>
            <a:ahLst/>
            <a:cxnLst/>
            <a:rect l="l" t="t" r="r" b="b"/>
            <a:pathLst>
              <a:path w="9515475" h="8248650">
                <a:moveTo>
                  <a:pt x="9515474" y="8248649"/>
                </a:moveTo>
                <a:lnTo>
                  <a:pt x="0" y="8248649"/>
                </a:lnTo>
                <a:lnTo>
                  <a:pt x="0" y="0"/>
                </a:lnTo>
                <a:lnTo>
                  <a:pt x="9515474" y="0"/>
                </a:lnTo>
                <a:lnTo>
                  <a:pt x="9515474" y="8248649"/>
                </a:lnTo>
                <a:close/>
              </a:path>
            </a:pathLst>
          </a:custGeom>
          <a:solidFill>
            <a:srgbClr val="C29973">
              <a:alpha val="666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1"/>
            <a:ext cx="2219960" cy="10287000"/>
          </a:xfrm>
          <a:custGeom>
            <a:avLst/>
            <a:gdLst/>
            <a:ahLst/>
            <a:cxnLst/>
            <a:rect l="l" t="t" r="r" b="b"/>
            <a:pathLst>
              <a:path w="2219960" h="10287000">
                <a:moveTo>
                  <a:pt x="0" y="10286998"/>
                </a:moveTo>
                <a:lnTo>
                  <a:pt x="0" y="0"/>
                </a:lnTo>
                <a:lnTo>
                  <a:pt x="2219726" y="0"/>
                </a:lnTo>
                <a:lnTo>
                  <a:pt x="2219726" y="10286998"/>
                </a:lnTo>
                <a:lnTo>
                  <a:pt x="0" y="10286998"/>
                </a:lnTo>
                <a:close/>
              </a:path>
            </a:pathLst>
          </a:custGeom>
          <a:solidFill>
            <a:srgbClr val="C29973">
              <a:alpha val="497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6/22/2023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C2997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7588" y="400990"/>
            <a:ext cx="17852822" cy="1600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0" b="0" i="0">
                <a:solidFill>
                  <a:srgbClr val="C29973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994697" y="1663627"/>
            <a:ext cx="7634605" cy="70453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900" b="0" i="1">
                <a:solidFill>
                  <a:srgbClr val="FAFDF4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FAFDF4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0" y="-4924"/>
            <a:ext cx="8634730" cy="10287000"/>
            <a:chOff x="0" y="0"/>
            <a:chExt cx="8634730" cy="10287000"/>
          </a:xfrm>
        </p:grpSpPr>
        <p:sp>
          <p:nvSpPr>
            <p:cNvPr id="4" name="object 4"/>
            <p:cNvSpPr/>
            <p:nvPr/>
          </p:nvSpPr>
          <p:spPr>
            <a:xfrm>
              <a:off x="0" y="0"/>
              <a:ext cx="5153025" cy="10287000"/>
            </a:xfrm>
            <a:custGeom>
              <a:avLst/>
              <a:gdLst/>
              <a:ahLst/>
              <a:cxnLst/>
              <a:rect l="l" t="t" r="r" b="b"/>
              <a:pathLst>
                <a:path w="5153025" h="10287000">
                  <a:moveTo>
                    <a:pt x="0" y="10286999"/>
                  </a:moveTo>
                  <a:lnTo>
                    <a:pt x="0" y="0"/>
                  </a:lnTo>
                  <a:lnTo>
                    <a:pt x="5152485" y="0"/>
                  </a:lnTo>
                  <a:lnTo>
                    <a:pt x="5152485" y="10286999"/>
                  </a:lnTo>
                  <a:lnTo>
                    <a:pt x="0" y="10286999"/>
                  </a:lnTo>
                  <a:close/>
                </a:path>
              </a:pathLst>
            </a:custGeom>
            <a:solidFill>
              <a:srgbClr val="C29973">
                <a:alpha val="497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302706" y="1119393"/>
              <a:ext cx="5753099" cy="8048624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785920" y="1119393"/>
              <a:ext cx="6848474" cy="8048624"/>
            </a:xfrm>
            <a:prstGeom prst="rect">
              <a:avLst/>
            </a:prstGeom>
          </p:spPr>
        </p:pic>
      </p:grpSp>
      <p:sp>
        <p:nvSpPr>
          <p:cNvPr id="7" name="object 7"/>
          <p:cNvSpPr/>
          <p:nvPr/>
        </p:nvSpPr>
        <p:spPr>
          <a:xfrm>
            <a:off x="8759118" y="7195093"/>
            <a:ext cx="9529445" cy="904875"/>
          </a:xfrm>
          <a:custGeom>
            <a:avLst/>
            <a:gdLst/>
            <a:ahLst/>
            <a:cxnLst/>
            <a:rect l="l" t="t" r="r" b="b"/>
            <a:pathLst>
              <a:path w="9529444" h="904875">
                <a:moveTo>
                  <a:pt x="0" y="0"/>
                </a:moveTo>
                <a:lnTo>
                  <a:pt x="9528881" y="0"/>
                </a:lnTo>
                <a:lnTo>
                  <a:pt x="9528881" y="904874"/>
                </a:lnTo>
                <a:lnTo>
                  <a:pt x="0" y="904874"/>
                </a:lnTo>
                <a:lnTo>
                  <a:pt x="0" y="0"/>
                </a:lnTo>
                <a:close/>
              </a:path>
            </a:pathLst>
          </a:custGeom>
          <a:solidFill>
            <a:srgbClr val="C2997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8915400" y="3467100"/>
            <a:ext cx="8860378" cy="1997983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845185" marR="1018540" indent="788670" algn="ctr">
              <a:lnSpc>
                <a:spcPts val="3900"/>
              </a:lnSpc>
              <a:spcBef>
                <a:spcPts val="280"/>
              </a:spcBef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Маркетинговый отчет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выставки</a:t>
            </a:r>
            <a:endParaRPr sz="3300" dirty="0">
              <a:latin typeface="Times New Roman" pitchFamily="18" charset="0"/>
              <a:cs typeface="Times New Roman" pitchFamily="18" charset="0"/>
            </a:endParaRPr>
          </a:p>
          <a:p>
            <a:pPr marL="12700" algn="ctr">
              <a:lnSpc>
                <a:spcPct val="100000"/>
              </a:lnSpc>
              <a:spcBef>
                <a:spcPts val="565"/>
              </a:spcBef>
            </a:pPr>
            <a:r>
              <a:rPr sz="4500" dirty="0">
                <a:latin typeface="Times New Roman" pitchFamily="18" charset="0"/>
                <a:cs typeface="Times New Roman" pitchFamily="18" charset="0"/>
              </a:rPr>
              <a:t>"САМАРСКАЯ КНИЖНАЯ ЯРМАРКА"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0363200" y="7376622"/>
            <a:ext cx="5906770" cy="541815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865"/>
              </a:spcBef>
            </a:pPr>
            <a:r>
              <a:rPr lang="ru-RU" sz="2800" spc="-55" dirty="0" smtClean="0">
                <a:solidFill>
                  <a:srgbClr val="FAFDF4"/>
                </a:solidFill>
                <a:latin typeface="Trebuchet MS"/>
                <a:cs typeface="Trebuchet MS"/>
              </a:rPr>
              <a:t>2023 –й год</a:t>
            </a:r>
            <a:endParaRPr sz="2800" dirty="0">
              <a:latin typeface="Trebuchet MS"/>
              <a:cs typeface="Trebuchet MS"/>
            </a:endParaRPr>
          </a:p>
        </p:txBody>
      </p:sp>
      <p:pic>
        <p:nvPicPr>
          <p:cNvPr id="10" name="object 1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1069558" y="778947"/>
            <a:ext cx="3200399" cy="714374"/>
          </a:xfrm>
          <a:prstGeom prst="rect">
            <a:avLst/>
          </a:prstGeom>
        </p:spPr>
      </p:pic>
      <p:sp>
        <p:nvSpPr>
          <p:cNvPr id="11" name="object 11"/>
          <p:cNvSpPr txBox="1"/>
          <p:nvPr/>
        </p:nvSpPr>
        <p:spPr>
          <a:xfrm>
            <a:off x="728407" y="1136134"/>
            <a:ext cx="931024" cy="7342542"/>
          </a:xfrm>
          <a:prstGeom prst="rect">
            <a:avLst/>
          </a:prstGeom>
        </p:spPr>
        <p:txBody>
          <a:bodyPr vert="vert270" wrap="square" lIns="0" tIns="7620" rIns="0" bIns="0" rtlCol="0">
            <a:spAutoFit/>
          </a:bodyPr>
          <a:lstStyle/>
          <a:p>
            <a:pPr marR="112395" algn="ctr">
              <a:lnSpc>
                <a:spcPct val="100000"/>
              </a:lnSpc>
              <a:spcBef>
                <a:spcPts val="60"/>
              </a:spcBef>
            </a:pPr>
            <a:r>
              <a:rPr sz="2900" b="1" spc="260" dirty="0">
                <a:solidFill>
                  <a:srgbClr val="FAFDF4"/>
                </a:solidFill>
                <a:latin typeface="Tahoma"/>
                <a:cs typeface="Tahoma"/>
              </a:rPr>
              <a:t>В</a:t>
            </a:r>
            <a:r>
              <a:rPr sz="2900" b="1" dirty="0">
                <a:solidFill>
                  <a:srgbClr val="FAFDF4"/>
                </a:solidFill>
                <a:latin typeface="Tahoma"/>
                <a:cs typeface="Tahoma"/>
              </a:rPr>
              <a:t>К</a:t>
            </a:r>
            <a:r>
              <a:rPr sz="2900" b="1" spc="360" dirty="0">
                <a:solidFill>
                  <a:srgbClr val="FAFDF4"/>
                </a:solidFill>
                <a:latin typeface="Tahoma"/>
                <a:cs typeface="Tahoma"/>
              </a:rPr>
              <a:t> </a:t>
            </a:r>
            <a:r>
              <a:rPr sz="2900" b="1" dirty="0">
                <a:solidFill>
                  <a:srgbClr val="FAFDF4"/>
                </a:solidFill>
                <a:latin typeface="Tahoma"/>
                <a:cs typeface="Tahoma"/>
              </a:rPr>
              <a:t>"</a:t>
            </a:r>
            <a:r>
              <a:rPr sz="2900" b="1" spc="-590" dirty="0">
                <a:solidFill>
                  <a:srgbClr val="FAFDF4"/>
                </a:solidFill>
                <a:latin typeface="Tahoma"/>
                <a:cs typeface="Tahoma"/>
              </a:rPr>
              <a:t> </a:t>
            </a:r>
            <a:r>
              <a:rPr sz="2900" b="1" spc="260" dirty="0">
                <a:solidFill>
                  <a:srgbClr val="FAFDF4"/>
                </a:solidFill>
                <a:latin typeface="Tahoma"/>
                <a:cs typeface="Tahoma"/>
              </a:rPr>
              <a:t>ЭКСПО</a:t>
            </a:r>
            <a:r>
              <a:rPr sz="2900" b="1" dirty="0">
                <a:solidFill>
                  <a:srgbClr val="FAFDF4"/>
                </a:solidFill>
                <a:latin typeface="Tahoma"/>
                <a:cs typeface="Tahoma"/>
              </a:rPr>
              <a:t>-</a:t>
            </a:r>
            <a:r>
              <a:rPr sz="2900" b="1" spc="-590" dirty="0">
                <a:solidFill>
                  <a:srgbClr val="FAFDF4"/>
                </a:solidFill>
                <a:latin typeface="Tahoma"/>
                <a:cs typeface="Tahoma"/>
              </a:rPr>
              <a:t> </a:t>
            </a:r>
            <a:r>
              <a:rPr sz="2900" b="1" spc="260" dirty="0">
                <a:solidFill>
                  <a:srgbClr val="FAFDF4"/>
                </a:solidFill>
                <a:latin typeface="Tahoma"/>
                <a:cs typeface="Tahoma"/>
              </a:rPr>
              <a:t>ВОЛГА</a:t>
            </a:r>
            <a:r>
              <a:rPr sz="2900" b="1" dirty="0">
                <a:solidFill>
                  <a:srgbClr val="FAFDF4"/>
                </a:solidFill>
                <a:latin typeface="Tahoma"/>
                <a:cs typeface="Tahoma"/>
              </a:rPr>
              <a:t>"</a:t>
            </a:r>
            <a:endParaRPr sz="2900" dirty="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270"/>
              </a:spcBef>
            </a:pPr>
            <a:r>
              <a:rPr sz="2900" b="1" spc="260" dirty="0">
                <a:solidFill>
                  <a:srgbClr val="FAFDF4"/>
                </a:solidFill>
                <a:latin typeface="Tahoma"/>
                <a:cs typeface="Tahoma"/>
              </a:rPr>
              <a:t>Г</a:t>
            </a:r>
            <a:r>
              <a:rPr sz="2900" b="1" dirty="0">
                <a:solidFill>
                  <a:srgbClr val="FAFDF4"/>
                </a:solidFill>
                <a:latin typeface="Tahoma"/>
                <a:cs typeface="Tahoma"/>
              </a:rPr>
              <a:t>.</a:t>
            </a:r>
            <a:r>
              <a:rPr sz="2900" b="1" spc="-590" dirty="0">
                <a:solidFill>
                  <a:srgbClr val="FAFDF4"/>
                </a:solidFill>
                <a:latin typeface="Tahoma"/>
                <a:cs typeface="Tahoma"/>
              </a:rPr>
              <a:t> </a:t>
            </a:r>
            <a:r>
              <a:rPr sz="2900" b="1" spc="260" dirty="0">
                <a:solidFill>
                  <a:srgbClr val="FAFDF4"/>
                </a:solidFill>
                <a:latin typeface="Tahoma"/>
                <a:cs typeface="Tahoma"/>
              </a:rPr>
              <a:t>САМАРА</a:t>
            </a:r>
            <a:r>
              <a:rPr sz="2900" b="1" dirty="0">
                <a:solidFill>
                  <a:srgbClr val="FAFDF4"/>
                </a:solidFill>
                <a:latin typeface="Tahoma"/>
                <a:cs typeface="Tahoma"/>
              </a:rPr>
              <a:t>,</a:t>
            </a:r>
            <a:r>
              <a:rPr sz="2900" b="1" spc="360" dirty="0">
                <a:solidFill>
                  <a:srgbClr val="FAFDF4"/>
                </a:solidFill>
                <a:latin typeface="Tahoma"/>
                <a:cs typeface="Tahoma"/>
              </a:rPr>
              <a:t> </a:t>
            </a:r>
            <a:r>
              <a:rPr sz="2900" b="1" spc="260" dirty="0">
                <a:solidFill>
                  <a:srgbClr val="FAFDF4"/>
                </a:solidFill>
                <a:latin typeface="Tahoma"/>
                <a:cs typeface="Tahoma"/>
              </a:rPr>
              <a:t>УЛ</a:t>
            </a:r>
            <a:r>
              <a:rPr sz="2900" b="1" dirty="0">
                <a:solidFill>
                  <a:srgbClr val="FAFDF4"/>
                </a:solidFill>
                <a:latin typeface="Tahoma"/>
                <a:cs typeface="Tahoma"/>
              </a:rPr>
              <a:t>.</a:t>
            </a:r>
            <a:r>
              <a:rPr sz="2900" b="1" spc="-590" dirty="0">
                <a:solidFill>
                  <a:srgbClr val="FAFDF4"/>
                </a:solidFill>
                <a:latin typeface="Tahoma"/>
                <a:cs typeface="Tahoma"/>
              </a:rPr>
              <a:t> </a:t>
            </a:r>
            <a:r>
              <a:rPr sz="2900" b="1" spc="260" dirty="0">
                <a:solidFill>
                  <a:srgbClr val="FAFDF4"/>
                </a:solidFill>
                <a:latin typeface="Tahoma"/>
                <a:cs typeface="Tahoma"/>
              </a:rPr>
              <a:t>МИЧУРИНА</a:t>
            </a:r>
            <a:r>
              <a:rPr sz="2900" b="1" dirty="0">
                <a:solidFill>
                  <a:srgbClr val="FAFDF4"/>
                </a:solidFill>
                <a:latin typeface="Tahoma"/>
                <a:cs typeface="Tahoma"/>
              </a:rPr>
              <a:t>,</a:t>
            </a:r>
            <a:r>
              <a:rPr sz="2900" b="1" spc="360" dirty="0">
                <a:solidFill>
                  <a:srgbClr val="FAFDF4"/>
                </a:solidFill>
                <a:latin typeface="Tahoma"/>
                <a:cs typeface="Tahoma"/>
              </a:rPr>
              <a:t> </a:t>
            </a:r>
            <a:r>
              <a:rPr sz="2900" b="1" spc="260" dirty="0">
                <a:solidFill>
                  <a:srgbClr val="FAFDF4"/>
                </a:solidFill>
                <a:latin typeface="Tahoma"/>
                <a:cs typeface="Tahoma"/>
              </a:rPr>
              <a:t>2</a:t>
            </a:r>
            <a:r>
              <a:rPr sz="2900" b="1" dirty="0">
                <a:solidFill>
                  <a:srgbClr val="FAFDF4"/>
                </a:solidFill>
                <a:latin typeface="Tahoma"/>
                <a:cs typeface="Tahoma"/>
              </a:rPr>
              <a:t>3</a:t>
            </a:r>
            <a:r>
              <a:rPr sz="2900" b="1" spc="360" dirty="0">
                <a:solidFill>
                  <a:srgbClr val="FAFDF4"/>
                </a:solidFill>
                <a:latin typeface="Tahoma"/>
                <a:cs typeface="Tahoma"/>
              </a:rPr>
              <a:t> </a:t>
            </a:r>
            <a:r>
              <a:rPr sz="2900" b="1" dirty="0">
                <a:solidFill>
                  <a:srgbClr val="FAFDF4"/>
                </a:solidFill>
                <a:latin typeface="Tahoma"/>
                <a:cs typeface="Tahoma"/>
              </a:rPr>
              <a:t>А</a:t>
            </a:r>
            <a:endParaRPr sz="2900" dirty="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457200" y="342900"/>
            <a:ext cx="8872622" cy="615553"/>
          </a:xfrm>
          <a:noFill/>
        </p:spPr>
        <p:txBody>
          <a:bodyPr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Стоимость покупки (ожидаемая)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3"/>
          </p:nvPr>
        </p:nvSpPr>
        <p:spPr>
          <a:xfrm>
            <a:off x="457200" y="2857500"/>
            <a:ext cx="7783194" cy="784830"/>
          </a:xfrm>
        </p:spPr>
        <p:txBody>
          <a:bodyPr/>
          <a:lstStyle/>
          <a:p>
            <a:r>
              <a:rPr lang="ru-RU" dirty="0" smtClean="0"/>
              <a:t>.</a:t>
            </a:r>
          </a:p>
          <a:p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94340583"/>
              </p:ext>
            </p:extLst>
          </p:nvPr>
        </p:nvGraphicFramePr>
        <p:xfrm>
          <a:off x="1033378" y="2019300"/>
          <a:ext cx="8382000" cy="678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Заголовок 16"/>
          <p:cNvSpPr txBox="1">
            <a:spLocks/>
          </p:cNvSpPr>
          <p:nvPr/>
        </p:nvSpPr>
        <p:spPr>
          <a:xfrm>
            <a:off x="9415378" y="413147"/>
            <a:ext cx="8872622" cy="615553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lvl1pPr>
              <a:defRPr sz="6000" b="0" i="0">
                <a:solidFill>
                  <a:srgbClr val="C29973"/>
                </a:solidFill>
                <a:latin typeface="Microsoft Sans Serif"/>
                <a:ea typeface="+mj-ea"/>
                <a:cs typeface="Microsoft Sans Serif"/>
              </a:defRPr>
            </a:lvl1pPr>
          </a:lstStyle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Стоимость покупки (фактическая)</a:t>
            </a:r>
            <a:endParaRPr lang="ru-RU" sz="4000" dirty="0">
              <a:solidFill>
                <a:schemeClr val="tx1"/>
              </a:solidFill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248687074"/>
              </p:ext>
            </p:extLst>
          </p:nvPr>
        </p:nvGraphicFramePr>
        <p:xfrm>
          <a:off x="9660689" y="2095500"/>
          <a:ext cx="8382000" cy="678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422447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990600" y="644723"/>
            <a:ext cx="5638800" cy="430887"/>
          </a:xfrm>
          <a:noFill/>
        </p:spPr>
        <p:txBody>
          <a:bodyPr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Общая сумма продаж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3"/>
          </p:nvPr>
        </p:nvSpPr>
        <p:spPr>
          <a:xfrm>
            <a:off x="457200" y="2857500"/>
            <a:ext cx="7783194" cy="784830"/>
          </a:xfrm>
        </p:spPr>
        <p:txBody>
          <a:bodyPr/>
          <a:lstStyle/>
          <a:p>
            <a:r>
              <a:rPr lang="ru-RU" dirty="0" smtClean="0"/>
              <a:t>.</a:t>
            </a:r>
          </a:p>
          <a:p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644320300"/>
              </p:ext>
            </p:extLst>
          </p:nvPr>
        </p:nvGraphicFramePr>
        <p:xfrm>
          <a:off x="457200" y="1485900"/>
          <a:ext cx="6934200" cy="6245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Заголовок 16"/>
          <p:cNvSpPr txBox="1">
            <a:spLocks/>
          </p:cNvSpPr>
          <p:nvPr/>
        </p:nvSpPr>
        <p:spPr>
          <a:xfrm>
            <a:off x="838200" y="7886700"/>
            <a:ext cx="6019800" cy="1788310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lvl1pPr>
              <a:defRPr sz="6000" b="0" i="0">
                <a:solidFill>
                  <a:srgbClr val="C29973"/>
                </a:solidFill>
                <a:latin typeface="Microsoft Sans Serif"/>
                <a:ea typeface="+mj-ea"/>
                <a:cs typeface="Microsoft Sans Serif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ru-RU" sz="2000" dirty="0" smtClean="0">
                <a:solidFill>
                  <a:schemeClr val="tx1"/>
                </a:solidFill>
              </a:rPr>
              <a:t>До 20000 </a:t>
            </a:r>
            <a:r>
              <a:rPr lang="ru-RU" sz="2000" dirty="0" err="1" smtClean="0">
                <a:solidFill>
                  <a:schemeClr val="tx1"/>
                </a:solidFill>
              </a:rPr>
              <a:t>руб</a:t>
            </a:r>
            <a:r>
              <a:rPr lang="ru-RU" sz="2000" dirty="0" smtClean="0">
                <a:solidFill>
                  <a:schemeClr val="tx1"/>
                </a:solidFill>
              </a:rPr>
              <a:t> – 2% участников</a:t>
            </a:r>
          </a:p>
          <a:p>
            <a:pPr algn="ctr">
              <a:lnSpc>
                <a:spcPct val="150000"/>
              </a:lnSpc>
            </a:pPr>
            <a:r>
              <a:rPr lang="ru-RU" sz="2000" dirty="0" smtClean="0">
                <a:solidFill>
                  <a:schemeClr val="tx1"/>
                </a:solidFill>
              </a:rPr>
              <a:t>От 20000-50000 – 6% участников</a:t>
            </a:r>
          </a:p>
          <a:p>
            <a:pPr algn="ctr">
              <a:lnSpc>
                <a:spcPct val="150000"/>
              </a:lnSpc>
            </a:pPr>
            <a:r>
              <a:rPr lang="ru-RU" sz="2000" dirty="0" smtClean="0">
                <a:solidFill>
                  <a:schemeClr val="tx1"/>
                </a:solidFill>
              </a:rPr>
              <a:t>От 50000-100000 – 77% участников</a:t>
            </a:r>
          </a:p>
          <a:p>
            <a:pPr algn="ctr">
              <a:lnSpc>
                <a:spcPct val="150000"/>
              </a:lnSpc>
            </a:pPr>
            <a:r>
              <a:rPr lang="ru-RU" sz="2000" dirty="0" smtClean="0">
                <a:solidFill>
                  <a:schemeClr val="tx1"/>
                </a:solidFill>
              </a:rPr>
              <a:t>Свыше 100000 </a:t>
            </a:r>
            <a:r>
              <a:rPr lang="ru-RU" sz="2000" dirty="0" err="1" smtClean="0">
                <a:solidFill>
                  <a:schemeClr val="tx1"/>
                </a:solidFill>
              </a:rPr>
              <a:t>руб</a:t>
            </a:r>
            <a:r>
              <a:rPr lang="ru-RU" sz="2000" dirty="0" smtClean="0">
                <a:solidFill>
                  <a:schemeClr val="tx1"/>
                </a:solidFill>
              </a:rPr>
              <a:t> – 15%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6" name="Заголовок 16"/>
          <p:cNvSpPr txBox="1">
            <a:spLocks/>
          </p:cNvSpPr>
          <p:nvPr/>
        </p:nvSpPr>
        <p:spPr>
          <a:xfrm>
            <a:off x="8210550" y="588350"/>
            <a:ext cx="8953500" cy="861774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lvl1pPr>
              <a:defRPr sz="6000" b="0" i="0">
                <a:solidFill>
                  <a:srgbClr val="C29973"/>
                </a:solidFill>
                <a:latin typeface="Microsoft Sans Serif"/>
                <a:ea typeface="+mj-ea"/>
                <a:cs typeface="Microsoft Sans Serif"/>
              </a:defRPr>
            </a:lvl1pPr>
          </a:lstStyle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Количество контактов, полученных экспонентами 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на стенде за все дни выставки</a:t>
            </a:r>
            <a:endParaRPr lang="ru-RU" sz="2800" dirty="0">
              <a:solidFill>
                <a:schemeClr val="tx1"/>
              </a:solidFill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654717418"/>
              </p:ext>
            </p:extLst>
          </p:nvPr>
        </p:nvGraphicFramePr>
        <p:xfrm>
          <a:off x="8201585" y="1714500"/>
          <a:ext cx="9629215" cy="617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Заголовок 16"/>
          <p:cNvSpPr txBox="1">
            <a:spLocks/>
          </p:cNvSpPr>
          <p:nvPr/>
        </p:nvSpPr>
        <p:spPr>
          <a:xfrm>
            <a:off x="9677400" y="7853082"/>
            <a:ext cx="6019800" cy="1538883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lvl1pPr>
              <a:defRPr sz="6000" b="0" i="0">
                <a:solidFill>
                  <a:srgbClr val="C29973"/>
                </a:solidFill>
                <a:latin typeface="Microsoft Sans Serif"/>
                <a:ea typeface="+mj-ea"/>
                <a:cs typeface="Microsoft Sans Serif"/>
              </a:defRPr>
            </a:lvl1pPr>
          </a:lstStyle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До 20 контактов – 5% 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От 21-50 – 25% 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От 51-100 – 41%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Свыше 100 – 27%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Не оценивал – 2%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7712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647700" y="952500"/>
            <a:ext cx="16992600" cy="615553"/>
          </a:xfrm>
          <a:noFill/>
        </p:spPr>
        <p:txBody>
          <a:bodyPr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Планирование участия в выставке в 2024 – м году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3"/>
          </p:nvPr>
        </p:nvSpPr>
        <p:spPr>
          <a:xfrm>
            <a:off x="457200" y="2857500"/>
            <a:ext cx="7783194" cy="784830"/>
          </a:xfrm>
        </p:spPr>
        <p:txBody>
          <a:bodyPr/>
          <a:lstStyle/>
          <a:p>
            <a:r>
              <a:rPr lang="ru-RU" dirty="0" smtClean="0"/>
              <a:t>.</a:t>
            </a:r>
          </a:p>
          <a:p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269317886"/>
              </p:ext>
            </p:extLst>
          </p:nvPr>
        </p:nvGraphicFramePr>
        <p:xfrm>
          <a:off x="1066800" y="2583596"/>
          <a:ext cx="8382000" cy="678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Заголовок 16"/>
          <p:cNvSpPr txBox="1">
            <a:spLocks/>
          </p:cNvSpPr>
          <p:nvPr/>
        </p:nvSpPr>
        <p:spPr>
          <a:xfrm>
            <a:off x="10439400" y="4000500"/>
            <a:ext cx="6019800" cy="3016210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lvl1pPr>
              <a:defRPr sz="6000" b="0" i="0">
                <a:solidFill>
                  <a:srgbClr val="C29973"/>
                </a:solidFill>
                <a:latin typeface="Microsoft Sans Serif"/>
                <a:ea typeface="+mj-ea"/>
                <a:cs typeface="Microsoft Sans Serif"/>
              </a:defRPr>
            </a:lvl1pPr>
          </a:lstStyle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Из 100% экспонентов 2023-го года</a:t>
            </a:r>
          </a:p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77% планируют участие в выставке 2024 года</a:t>
            </a:r>
          </a:p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У 11% участие в выставке под вопросом</a:t>
            </a:r>
          </a:p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Не планируют 5%</a:t>
            </a:r>
          </a:p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Затруднятся ответить 7%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9569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647700" y="952500"/>
            <a:ext cx="16992600" cy="615553"/>
          </a:xfrm>
          <a:noFill/>
        </p:spPr>
        <p:txBody>
          <a:bodyPr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Оценка рекламной компании (реклама на посетителя)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3"/>
          </p:nvPr>
        </p:nvSpPr>
        <p:spPr>
          <a:xfrm>
            <a:off x="457200" y="2857500"/>
            <a:ext cx="7783194" cy="784830"/>
          </a:xfrm>
        </p:spPr>
        <p:txBody>
          <a:bodyPr/>
          <a:lstStyle/>
          <a:p>
            <a:r>
              <a:rPr lang="ru-RU" dirty="0" smtClean="0"/>
              <a:t>.</a:t>
            </a:r>
          </a:p>
          <a:p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742316976"/>
              </p:ext>
            </p:extLst>
          </p:nvPr>
        </p:nvGraphicFramePr>
        <p:xfrm>
          <a:off x="1524000" y="2095500"/>
          <a:ext cx="14630400" cy="76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154371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647700" y="952500"/>
            <a:ext cx="16992600" cy="615553"/>
          </a:xfrm>
          <a:noFill/>
        </p:spPr>
        <p:txBody>
          <a:bodyPr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Рекламная компания в 2024 г. (</a:t>
            </a:r>
            <a:r>
              <a:rPr lang="ru-RU" sz="4000" dirty="0" err="1" smtClean="0">
                <a:solidFill>
                  <a:schemeClr val="tx1"/>
                </a:solidFill>
              </a:rPr>
              <a:t>план,на</a:t>
            </a:r>
            <a:r>
              <a:rPr lang="ru-RU" sz="4000" dirty="0" smtClean="0">
                <a:solidFill>
                  <a:schemeClr val="tx1"/>
                </a:solidFill>
              </a:rPr>
              <a:t> </a:t>
            </a:r>
            <a:r>
              <a:rPr lang="ru-RU" sz="4000" dirty="0" smtClean="0">
                <a:solidFill>
                  <a:schemeClr val="tx1"/>
                </a:solidFill>
              </a:rPr>
              <a:t>посетителя)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3"/>
          </p:nvPr>
        </p:nvSpPr>
        <p:spPr>
          <a:xfrm>
            <a:off x="457200" y="2857500"/>
            <a:ext cx="7783194" cy="784830"/>
          </a:xfrm>
        </p:spPr>
        <p:txBody>
          <a:bodyPr/>
          <a:lstStyle/>
          <a:p>
            <a:r>
              <a:rPr lang="ru-RU" dirty="0" smtClean="0"/>
              <a:t>.</a:t>
            </a:r>
          </a:p>
          <a:p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46843150"/>
              </p:ext>
            </p:extLst>
          </p:nvPr>
        </p:nvGraphicFramePr>
        <p:xfrm>
          <a:off x="1524000" y="2095500"/>
          <a:ext cx="14630400" cy="76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045274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647700" y="952500"/>
            <a:ext cx="16992600" cy="615553"/>
          </a:xfrm>
          <a:noFill/>
        </p:spPr>
        <p:txBody>
          <a:bodyPr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Оценка рекламной компании (реклама на экспонентов и партнеров)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3"/>
          </p:nvPr>
        </p:nvSpPr>
        <p:spPr>
          <a:xfrm>
            <a:off x="457200" y="2857500"/>
            <a:ext cx="7783194" cy="784830"/>
          </a:xfrm>
        </p:spPr>
        <p:txBody>
          <a:bodyPr/>
          <a:lstStyle/>
          <a:p>
            <a:r>
              <a:rPr lang="ru-RU" dirty="0" smtClean="0"/>
              <a:t>.</a:t>
            </a:r>
          </a:p>
          <a:p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003072638"/>
              </p:ext>
            </p:extLst>
          </p:nvPr>
        </p:nvGraphicFramePr>
        <p:xfrm>
          <a:off x="2209800" y="2095500"/>
          <a:ext cx="13868400" cy="76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59330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647700" y="952500"/>
            <a:ext cx="16992600" cy="615553"/>
          </a:xfrm>
          <a:noFill/>
        </p:spPr>
        <p:txBody>
          <a:bodyPr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Рекламная компания в 2024 (план, </a:t>
            </a:r>
            <a:r>
              <a:rPr lang="ru-RU" sz="4000" dirty="0" smtClean="0">
                <a:solidFill>
                  <a:schemeClr val="tx1"/>
                </a:solidFill>
              </a:rPr>
              <a:t>на экспонентов и партнеров)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3"/>
          </p:nvPr>
        </p:nvSpPr>
        <p:spPr>
          <a:xfrm>
            <a:off x="457200" y="2857500"/>
            <a:ext cx="7783194" cy="784830"/>
          </a:xfrm>
        </p:spPr>
        <p:txBody>
          <a:bodyPr/>
          <a:lstStyle/>
          <a:p>
            <a:r>
              <a:rPr lang="ru-RU" dirty="0" smtClean="0"/>
              <a:t>.</a:t>
            </a:r>
          </a:p>
          <a:p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383620780"/>
              </p:ext>
            </p:extLst>
          </p:nvPr>
        </p:nvGraphicFramePr>
        <p:xfrm>
          <a:off x="2209800" y="2095500"/>
          <a:ext cx="13868400" cy="76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398948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647700" y="952500"/>
            <a:ext cx="16992600" cy="615553"/>
          </a:xfrm>
          <a:noFill/>
        </p:spPr>
        <p:txBody>
          <a:bodyPr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Оценка выставки от участников и посетителей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3"/>
          </p:nvPr>
        </p:nvSpPr>
        <p:spPr>
          <a:xfrm>
            <a:off x="457200" y="2857500"/>
            <a:ext cx="7783194" cy="784830"/>
          </a:xfrm>
        </p:spPr>
        <p:txBody>
          <a:bodyPr/>
          <a:lstStyle/>
          <a:p>
            <a:r>
              <a:rPr lang="ru-RU" dirty="0" smtClean="0"/>
              <a:t>.</a:t>
            </a:r>
          </a:p>
          <a:p>
            <a:endParaRPr lang="ru-RU" dirty="0"/>
          </a:p>
        </p:txBody>
      </p:sp>
      <p:graphicFrame>
        <p:nvGraphicFramePr>
          <p:cNvPr id="6" name="Объект 13"/>
          <p:cNvGraphicFramePr>
            <a:graphicFrameLocks noGrp="1"/>
          </p:cNvGraphicFramePr>
          <p:nvPr>
            <p:ph sz="half" idx="3"/>
            <p:extLst>
              <p:ext uri="{D42A27DB-BD31-4B8C-83A1-F6EECF244321}">
                <p14:modId xmlns:p14="http://schemas.microsoft.com/office/powerpoint/2010/main" val="2773740123"/>
              </p:ext>
            </p:extLst>
          </p:nvPr>
        </p:nvGraphicFramePr>
        <p:xfrm>
          <a:off x="1360488" y="2324100"/>
          <a:ext cx="15479712" cy="6705600"/>
        </p:xfrm>
        <a:graphic>
          <a:graphicData uri="http://schemas.openxmlformats.org/drawingml/2006/table">
            <a:tbl>
              <a:tblPr firstRow="1" bandRow="1">
                <a:tableStyleId>{AF606853-7671-496A-8E4F-DF71F8EC918B}</a:tableStyleId>
              </a:tblPr>
              <a:tblGrid>
                <a:gridCol w="5159904"/>
                <a:gridCol w="5159904"/>
                <a:gridCol w="5159904"/>
              </a:tblGrid>
              <a:tr h="573606"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B05F32"/>
                        </a:solidFill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B05F32"/>
                          </a:solidFill>
                          <a:latin typeface="Century Gothic" pitchFamily="34" charset="0"/>
                        </a:rPr>
                        <a:t>Участники</a:t>
                      </a:r>
                      <a:endParaRPr lang="ru-RU" sz="2400" dirty="0">
                        <a:solidFill>
                          <a:srgbClr val="B05F32"/>
                        </a:solidFill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B05F32"/>
                          </a:solidFill>
                          <a:latin typeface="Century Gothic" pitchFamily="34" charset="0"/>
                        </a:rPr>
                        <a:t>Посетители</a:t>
                      </a:r>
                      <a:endParaRPr lang="ru-RU" sz="2400" dirty="0">
                        <a:solidFill>
                          <a:srgbClr val="B05F32"/>
                        </a:solidFill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573606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bg1"/>
                          </a:solidFill>
                          <a:latin typeface="+mn-lt"/>
                        </a:rPr>
                        <a:t>Общая</a:t>
                      </a:r>
                      <a:r>
                        <a:rPr lang="ru-RU" sz="2400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оценка выставки</a:t>
                      </a:r>
                      <a:endParaRPr lang="ru-RU" sz="2400" dirty="0">
                        <a:solidFill>
                          <a:schemeClr val="bg1"/>
                        </a:solidFill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3,8</a:t>
                      </a:r>
                      <a:endParaRPr lang="ru-RU" sz="2400" dirty="0">
                        <a:solidFill>
                          <a:schemeClr val="bg1"/>
                        </a:solidFill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4,1</a:t>
                      </a:r>
                      <a:endParaRPr lang="ru-RU" sz="2400" dirty="0">
                        <a:solidFill>
                          <a:schemeClr val="bg1"/>
                        </a:solidFill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573606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bg1"/>
                          </a:solidFill>
                          <a:latin typeface="+mn-lt"/>
                        </a:rPr>
                        <a:t>Состав</a:t>
                      </a:r>
                      <a:r>
                        <a:rPr lang="ru-RU" sz="2400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участников</a:t>
                      </a:r>
                      <a:endParaRPr lang="ru-RU" sz="2400" dirty="0">
                        <a:solidFill>
                          <a:schemeClr val="bg1"/>
                        </a:solidFill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3,7</a:t>
                      </a:r>
                      <a:endParaRPr lang="ru-RU" sz="2400" dirty="0">
                        <a:solidFill>
                          <a:schemeClr val="bg1"/>
                        </a:solidFill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3,8</a:t>
                      </a:r>
                      <a:endParaRPr lang="ru-RU" sz="2400" dirty="0">
                        <a:solidFill>
                          <a:schemeClr val="bg1"/>
                        </a:solidFill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573606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bg1"/>
                          </a:solidFill>
                          <a:latin typeface="+mn-lt"/>
                        </a:rPr>
                        <a:t>Ассортимент</a:t>
                      </a:r>
                      <a:r>
                        <a:rPr lang="ru-RU" sz="2400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выставки</a:t>
                      </a:r>
                      <a:endParaRPr lang="ru-RU" sz="2400" dirty="0">
                        <a:solidFill>
                          <a:schemeClr val="bg1"/>
                        </a:solidFill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3,8</a:t>
                      </a:r>
                      <a:endParaRPr lang="ru-RU" sz="2400" dirty="0">
                        <a:solidFill>
                          <a:schemeClr val="bg1"/>
                        </a:solidFill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3,9</a:t>
                      </a:r>
                      <a:endParaRPr lang="ru-RU" sz="2400" dirty="0">
                        <a:solidFill>
                          <a:schemeClr val="bg1"/>
                        </a:solidFill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573606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bg1"/>
                          </a:solidFill>
                          <a:latin typeface="+mn-lt"/>
                        </a:rPr>
                        <a:t>Деловая</a:t>
                      </a:r>
                      <a:r>
                        <a:rPr lang="ru-RU" sz="2400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программа</a:t>
                      </a:r>
                      <a:endParaRPr lang="ru-RU" sz="2400" dirty="0">
                        <a:solidFill>
                          <a:schemeClr val="bg1"/>
                        </a:solidFill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3,9</a:t>
                      </a:r>
                      <a:endParaRPr lang="ru-RU" sz="2400" dirty="0">
                        <a:solidFill>
                          <a:schemeClr val="bg1"/>
                        </a:solidFill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4,2</a:t>
                      </a:r>
                      <a:endParaRPr lang="ru-RU" sz="2400" dirty="0">
                        <a:solidFill>
                          <a:schemeClr val="bg1"/>
                        </a:solidFill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961633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bg1"/>
                          </a:solidFill>
                          <a:latin typeface="+mn-lt"/>
                        </a:rPr>
                        <a:t>Рекламная</a:t>
                      </a:r>
                      <a:r>
                        <a:rPr lang="ru-RU" sz="2400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компания</a:t>
                      </a:r>
                      <a:endParaRPr lang="ru-RU" sz="2400" dirty="0">
                        <a:solidFill>
                          <a:schemeClr val="bg1"/>
                        </a:solidFill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3,2</a:t>
                      </a:r>
                      <a:endParaRPr lang="ru-RU" sz="2400" dirty="0">
                        <a:solidFill>
                          <a:schemeClr val="bg1"/>
                        </a:solidFill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3,1</a:t>
                      </a:r>
                      <a:endParaRPr lang="ru-RU" sz="2400" dirty="0">
                        <a:solidFill>
                          <a:schemeClr val="bg1"/>
                        </a:solidFill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961633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Удобство</a:t>
                      </a:r>
                      <a:r>
                        <a:rPr lang="ru-RU" sz="2400" baseline="0" dirty="0" smtClean="0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 и комфорт</a:t>
                      </a:r>
                      <a:endParaRPr lang="ru-RU" sz="2400" dirty="0">
                        <a:solidFill>
                          <a:schemeClr val="bg1"/>
                        </a:solidFill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4,3</a:t>
                      </a:r>
                      <a:endParaRPr lang="ru-RU" sz="2400" dirty="0">
                        <a:solidFill>
                          <a:schemeClr val="bg1"/>
                        </a:solidFill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4,4</a:t>
                      </a:r>
                      <a:endParaRPr lang="ru-RU" sz="2400" dirty="0">
                        <a:solidFill>
                          <a:schemeClr val="bg1"/>
                        </a:solidFill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961633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Парковка</a:t>
                      </a:r>
                      <a:endParaRPr lang="ru-RU" sz="2400" dirty="0">
                        <a:solidFill>
                          <a:schemeClr val="bg1"/>
                        </a:solidFill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4,1</a:t>
                      </a:r>
                      <a:endParaRPr lang="ru-RU" sz="2400" dirty="0">
                        <a:solidFill>
                          <a:schemeClr val="bg1"/>
                        </a:solidFill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4,5</a:t>
                      </a:r>
                      <a:endParaRPr lang="ru-RU" sz="2400" dirty="0">
                        <a:solidFill>
                          <a:schemeClr val="bg1"/>
                        </a:solidFill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952671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Работа группы выставки</a:t>
                      </a:r>
                      <a:endParaRPr lang="ru-RU" sz="2400" dirty="0">
                        <a:solidFill>
                          <a:schemeClr val="bg1"/>
                        </a:solidFill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4,7</a:t>
                      </a:r>
                      <a:endParaRPr lang="ru-RU" sz="2400" dirty="0">
                        <a:solidFill>
                          <a:schemeClr val="bg1"/>
                        </a:solidFill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4,6</a:t>
                      </a:r>
                      <a:endParaRPr lang="ru-RU" sz="2400" dirty="0">
                        <a:solidFill>
                          <a:schemeClr val="bg1"/>
                        </a:solidFill>
                        <a:latin typeface="Century Gothic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13984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647700" y="1562100"/>
            <a:ext cx="16992600" cy="6771084"/>
          </a:xfrm>
          <a:noFill/>
        </p:spPr>
        <p:txBody>
          <a:bodyPr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Ждем вас на выставке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ru-RU" sz="4000" dirty="0" smtClean="0">
                <a:solidFill>
                  <a:schemeClr val="tx1"/>
                </a:solidFill>
              </a:rPr>
              <a:t>«</a:t>
            </a:r>
            <a:r>
              <a:rPr lang="en-US" sz="4000" dirty="0" smtClean="0">
                <a:solidFill>
                  <a:schemeClr val="tx1"/>
                </a:solidFill>
              </a:rPr>
              <a:t>C</a:t>
            </a:r>
            <a:r>
              <a:rPr lang="ru-RU" sz="4000" dirty="0" err="1" smtClean="0">
                <a:solidFill>
                  <a:schemeClr val="tx1"/>
                </a:solidFill>
              </a:rPr>
              <a:t>амарская</a:t>
            </a:r>
            <a:r>
              <a:rPr lang="ru-RU" sz="4000" dirty="0" smtClean="0">
                <a:solidFill>
                  <a:schemeClr val="tx1"/>
                </a:solidFill>
              </a:rPr>
              <a:t> книжная ярмарка»</a:t>
            </a:r>
            <a:br>
              <a:rPr lang="ru-RU" sz="4000" dirty="0" smtClean="0">
                <a:solidFill>
                  <a:schemeClr val="tx1"/>
                </a:solidFill>
              </a:rPr>
            </a:br>
            <a:r>
              <a:rPr lang="ru-RU" sz="4000" dirty="0" smtClean="0">
                <a:solidFill>
                  <a:schemeClr val="tx1"/>
                </a:solidFill>
              </a:rPr>
              <a:t>8.02.24-11.02.24</a:t>
            </a:r>
            <a:br>
              <a:rPr lang="ru-RU" sz="4000" dirty="0" smtClean="0">
                <a:solidFill>
                  <a:schemeClr val="tx1"/>
                </a:solidFill>
              </a:rPr>
            </a:br>
            <a:r>
              <a:rPr lang="ru-RU" sz="4000" dirty="0">
                <a:solidFill>
                  <a:schemeClr val="tx1"/>
                </a:solidFill>
              </a:rPr>
              <a:t/>
            </a:r>
            <a:br>
              <a:rPr lang="ru-RU" sz="4000" dirty="0">
                <a:solidFill>
                  <a:schemeClr val="tx1"/>
                </a:solidFill>
              </a:rPr>
            </a:br>
            <a:r>
              <a:rPr lang="ru-RU" sz="4000" dirty="0" smtClean="0">
                <a:solidFill>
                  <a:schemeClr val="tx1"/>
                </a:solidFill>
              </a:rPr>
              <a:t/>
            </a:r>
            <a:br>
              <a:rPr lang="ru-RU" sz="4000" dirty="0" smtClean="0">
                <a:solidFill>
                  <a:schemeClr val="tx1"/>
                </a:solidFill>
              </a:rPr>
            </a:br>
            <a:r>
              <a:rPr lang="ru-RU" sz="4000" dirty="0" smtClean="0">
                <a:solidFill>
                  <a:schemeClr val="tx1"/>
                </a:solidFill>
              </a:rPr>
              <a:t>Директор выставки </a:t>
            </a:r>
            <a:r>
              <a:rPr lang="en-US" sz="4000" dirty="0" smtClean="0">
                <a:solidFill>
                  <a:schemeClr val="tx1"/>
                </a:solidFill>
              </a:rPr>
              <a:t/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ru-RU" sz="4000" dirty="0" smtClean="0">
                <a:solidFill>
                  <a:schemeClr val="tx1"/>
                </a:solidFill>
              </a:rPr>
              <a:t>Гладких Кристина Александровна</a:t>
            </a:r>
            <a:br>
              <a:rPr lang="ru-RU" sz="4000" dirty="0" smtClean="0">
                <a:solidFill>
                  <a:schemeClr val="tx1"/>
                </a:solidFill>
              </a:rPr>
            </a:br>
            <a:r>
              <a:rPr lang="ru-RU" sz="4000" dirty="0" smtClean="0">
                <a:solidFill>
                  <a:schemeClr val="tx1"/>
                </a:solidFill>
              </a:rPr>
              <a:t>8-9272041561</a:t>
            </a:r>
            <a:br>
              <a:rPr lang="ru-RU" sz="4000" dirty="0" smtClean="0">
                <a:solidFill>
                  <a:schemeClr val="tx1"/>
                </a:solidFill>
              </a:rPr>
            </a:br>
            <a:r>
              <a:rPr lang="en-US" sz="4000" smtClean="0">
                <a:solidFill>
                  <a:schemeClr val="tx1"/>
                </a:solidFill>
              </a:rPr>
              <a:t>GladkihKA@</a:t>
            </a:r>
            <a:r>
              <a:rPr lang="en-US" sz="4000">
                <a:solidFill>
                  <a:schemeClr val="tx1"/>
                </a:solidFill>
              </a:rPr>
              <a:t>e</a:t>
            </a:r>
            <a:r>
              <a:rPr lang="en-US" sz="4000" smtClean="0">
                <a:solidFill>
                  <a:schemeClr val="tx1"/>
                </a:solidFill>
              </a:rPr>
              <a:t>xpo-volga.ru</a:t>
            </a:r>
            <a:r>
              <a:rPr lang="en-US" sz="4000" dirty="0" smtClean="0">
                <a:solidFill>
                  <a:schemeClr val="tx1"/>
                </a:solidFill>
              </a:rPr>
              <a:t/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ru-RU" sz="4000" dirty="0">
                <a:solidFill>
                  <a:schemeClr val="tx1"/>
                </a:solidFill>
              </a:rPr>
              <a:t/>
            </a:r>
            <a:br>
              <a:rPr lang="ru-RU" sz="4000" dirty="0">
                <a:solidFill>
                  <a:schemeClr val="tx1"/>
                </a:solidFill>
              </a:rPr>
            </a:br>
            <a:r>
              <a:rPr lang="ru-RU" sz="4000" dirty="0" smtClean="0">
                <a:solidFill>
                  <a:schemeClr val="tx1"/>
                </a:solidFill>
              </a:rPr>
              <a:t>Сайт проекта </a:t>
            </a:r>
            <a:r>
              <a:rPr lang="en-US" sz="4000" dirty="0" smtClean="0">
                <a:solidFill>
                  <a:schemeClr val="tx1"/>
                </a:solidFill>
              </a:rPr>
              <a:t>kniga-expo.ru</a:t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ru-RU" sz="4000" dirty="0" smtClean="0">
                <a:solidFill>
                  <a:schemeClr val="tx1"/>
                </a:solidFill>
              </a:rPr>
              <a:t>Сообщество в ВК </a:t>
            </a:r>
            <a:r>
              <a:rPr lang="en-US" sz="4000" dirty="0">
                <a:solidFill>
                  <a:schemeClr val="tx1"/>
                </a:solidFill>
              </a:rPr>
              <a:t>https://vk.com/expokniga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3"/>
          </p:nvPr>
        </p:nvSpPr>
        <p:spPr>
          <a:xfrm>
            <a:off x="457200" y="2857500"/>
            <a:ext cx="7783194" cy="784830"/>
          </a:xfrm>
        </p:spPr>
        <p:txBody>
          <a:bodyPr/>
          <a:lstStyle/>
          <a:p>
            <a:r>
              <a:rPr lang="ru-RU" dirty="0" smtClean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8547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1295400" y="1391564"/>
            <a:ext cx="6400800" cy="55079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25000"/>
              </a:lnSpc>
              <a:spcBef>
                <a:spcPts val="95"/>
              </a:spcBef>
            </a:pPr>
            <a:r>
              <a:rPr lang="ru-RU" sz="2800" spc="40" dirty="0" smtClean="0">
                <a:solidFill>
                  <a:schemeClr val="tx1"/>
                </a:solidFill>
                <a:latin typeface="Tahoma"/>
                <a:cs typeface="Tahoma"/>
              </a:rPr>
              <a:t>Охват посетителей в 2023 г.</a:t>
            </a:r>
            <a:endParaRPr sz="2800" dirty="0">
              <a:solidFill>
                <a:schemeClr val="tx1"/>
              </a:solidFill>
              <a:latin typeface="Tahoma"/>
              <a:cs typeface="Tahoma"/>
            </a:endParaRPr>
          </a:p>
        </p:txBody>
      </p:sp>
      <p:graphicFrame>
        <p:nvGraphicFramePr>
          <p:cNvPr id="14" name="Объект 13"/>
          <p:cNvGraphicFramePr>
            <a:graphicFrameLocks noGrp="1"/>
          </p:cNvGraphicFramePr>
          <p:nvPr>
            <p:ph sz="half" idx="3"/>
            <p:extLst>
              <p:ext uri="{D42A27DB-BD31-4B8C-83A1-F6EECF244321}">
                <p14:modId xmlns:p14="http://schemas.microsoft.com/office/powerpoint/2010/main" val="1222381332"/>
              </p:ext>
            </p:extLst>
          </p:nvPr>
        </p:nvGraphicFramePr>
        <p:xfrm>
          <a:off x="1828800" y="2269360"/>
          <a:ext cx="5410200" cy="2493140"/>
        </p:xfrm>
        <a:graphic>
          <a:graphicData uri="http://schemas.openxmlformats.org/drawingml/2006/table">
            <a:tbl>
              <a:tblPr firstRow="1" bandRow="1">
                <a:tableStyleId>{AF606853-7671-496A-8E4F-DF71F8EC918B}</a:tableStyleId>
              </a:tblPr>
              <a:tblGrid>
                <a:gridCol w="1803400"/>
                <a:gridCol w="1803400"/>
                <a:gridCol w="1803400"/>
              </a:tblGrid>
              <a:tr h="124657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Охват </a:t>
                      </a:r>
                      <a:endParaRPr lang="ru-RU" sz="2400" dirty="0">
                        <a:solidFill>
                          <a:srgbClr val="B05F32"/>
                        </a:solidFill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lt1"/>
                          </a:solidFill>
                          <a:latin typeface="+mn-lt"/>
                        </a:rPr>
                        <a:t>Женщины</a:t>
                      </a:r>
                      <a:endParaRPr lang="ru-RU" sz="2400" dirty="0">
                        <a:solidFill>
                          <a:srgbClr val="B05F32"/>
                        </a:solidFill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B05F32"/>
                          </a:solidFill>
                          <a:latin typeface="Century Gothic" pitchFamily="34" charset="0"/>
                        </a:rPr>
                        <a:t>Мужчины</a:t>
                      </a:r>
                      <a:endParaRPr lang="ru-RU" sz="2400" dirty="0">
                        <a:solidFill>
                          <a:srgbClr val="B05F32"/>
                        </a:solidFill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124657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6313</a:t>
                      </a:r>
                      <a:endParaRPr lang="ru-RU" sz="2400" dirty="0">
                        <a:solidFill>
                          <a:srgbClr val="B05F32"/>
                        </a:solidFill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58,7%</a:t>
                      </a:r>
                      <a:endParaRPr lang="ru-RU" sz="2400" dirty="0">
                        <a:solidFill>
                          <a:srgbClr val="B05F32"/>
                        </a:solidFill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41,3%</a:t>
                      </a:r>
                      <a:endParaRPr lang="ru-RU" sz="2400" dirty="0">
                        <a:solidFill>
                          <a:srgbClr val="B05F32"/>
                        </a:solidFill>
                        <a:latin typeface="Century Gothic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object 11"/>
          <p:cNvSpPr txBox="1">
            <a:spLocks/>
          </p:cNvSpPr>
          <p:nvPr/>
        </p:nvSpPr>
        <p:spPr>
          <a:xfrm>
            <a:off x="1066800" y="5063899"/>
            <a:ext cx="6705600" cy="10060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6000" b="0" i="0">
                <a:solidFill>
                  <a:srgbClr val="C29973"/>
                </a:solidFill>
                <a:latin typeface="Microsoft Sans Serif"/>
                <a:ea typeface="+mj-ea"/>
                <a:cs typeface="Microsoft Sans Serif"/>
              </a:defRPr>
            </a:lvl1pPr>
          </a:lstStyle>
          <a:p>
            <a:pPr marL="12700" marR="5080" algn="ctr">
              <a:lnSpc>
                <a:spcPct val="125000"/>
              </a:lnSpc>
              <a:spcBef>
                <a:spcPts val="95"/>
              </a:spcBef>
            </a:pPr>
            <a:r>
              <a:rPr lang="ru-RU" sz="2550" spc="40" dirty="0" smtClean="0">
                <a:solidFill>
                  <a:schemeClr val="tx1"/>
                </a:solidFill>
                <a:latin typeface="Tahoma"/>
                <a:cs typeface="Tahoma"/>
              </a:rPr>
              <a:t>Охват посетителей в распределении </a:t>
            </a:r>
          </a:p>
          <a:p>
            <a:pPr marL="12700" marR="5080" algn="ctr">
              <a:lnSpc>
                <a:spcPct val="125000"/>
              </a:lnSpc>
              <a:spcBef>
                <a:spcPts val="95"/>
              </a:spcBef>
            </a:pPr>
            <a:r>
              <a:rPr lang="ru-RU" sz="2550" spc="40" dirty="0">
                <a:solidFill>
                  <a:schemeClr val="tx1"/>
                </a:solidFill>
                <a:latin typeface="Tahoma"/>
                <a:cs typeface="Tahoma"/>
              </a:rPr>
              <a:t>п</a:t>
            </a:r>
            <a:r>
              <a:rPr lang="ru-RU" sz="2550" spc="40" dirty="0" smtClean="0">
                <a:solidFill>
                  <a:schemeClr val="tx1"/>
                </a:solidFill>
                <a:latin typeface="Tahoma"/>
                <a:cs typeface="Tahoma"/>
              </a:rPr>
              <a:t>о всем дням выставки</a:t>
            </a:r>
            <a:endParaRPr lang="ru-RU" sz="2550" dirty="0">
              <a:solidFill>
                <a:schemeClr val="tx1"/>
              </a:solidFill>
              <a:latin typeface="Tahoma"/>
              <a:cs typeface="Tahoma"/>
            </a:endParaRPr>
          </a:p>
        </p:txBody>
      </p:sp>
      <p:graphicFrame>
        <p:nvGraphicFramePr>
          <p:cNvPr id="17" name="Объект 13"/>
          <p:cNvGraphicFramePr>
            <a:graphicFrameLocks noGrp="1"/>
          </p:cNvGraphicFramePr>
          <p:nvPr>
            <p:ph sz="half" idx="3"/>
            <p:extLst>
              <p:ext uri="{D42A27DB-BD31-4B8C-83A1-F6EECF244321}">
                <p14:modId xmlns:p14="http://schemas.microsoft.com/office/powerpoint/2010/main" val="3735736642"/>
              </p:ext>
            </p:extLst>
          </p:nvPr>
        </p:nvGraphicFramePr>
        <p:xfrm>
          <a:off x="990600" y="6377940"/>
          <a:ext cx="6819900" cy="3108960"/>
        </p:xfrm>
        <a:graphic>
          <a:graphicData uri="http://schemas.openxmlformats.org/drawingml/2006/table">
            <a:tbl>
              <a:tblPr firstRow="1" bandRow="1">
                <a:tableStyleId>{AF606853-7671-496A-8E4F-DF71F8EC918B}</a:tableStyleId>
              </a:tblPr>
              <a:tblGrid>
                <a:gridCol w="2273300"/>
                <a:gridCol w="2273300"/>
                <a:gridCol w="2273300"/>
              </a:tblGrid>
              <a:tr h="45720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Охват </a:t>
                      </a:r>
                      <a:endParaRPr lang="ru-RU" sz="2400" dirty="0">
                        <a:solidFill>
                          <a:srgbClr val="B05F32"/>
                        </a:solidFill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lt1"/>
                          </a:solidFill>
                          <a:latin typeface="+mn-lt"/>
                        </a:rPr>
                        <a:t>Женщины</a:t>
                      </a:r>
                      <a:endParaRPr lang="ru-RU" sz="2400" dirty="0">
                        <a:solidFill>
                          <a:srgbClr val="B05F32"/>
                        </a:solidFill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B05F32"/>
                          </a:solidFill>
                          <a:latin typeface="Century Gothic" pitchFamily="34" charset="0"/>
                        </a:rPr>
                        <a:t>Мужчины</a:t>
                      </a:r>
                      <a:endParaRPr lang="ru-RU" sz="2400" dirty="0">
                        <a:solidFill>
                          <a:srgbClr val="B05F32"/>
                        </a:solidFill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425824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6313</a:t>
                      </a:r>
                      <a:endParaRPr lang="ru-RU" sz="2400" dirty="0">
                        <a:solidFill>
                          <a:srgbClr val="B05F32"/>
                        </a:solidFill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58,7%</a:t>
                      </a:r>
                      <a:endParaRPr lang="ru-RU" sz="2400" dirty="0">
                        <a:solidFill>
                          <a:srgbClr val="B05F32"/>
                        </a:solidFill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41,3%</a:t>
                      </a:r>
                      <a:endParaRPr lang="ru-RU" sz="2400" dirty="0">
                        <a:solidFill>
                          <a:srgbClr val="B05F32"/>
                        </a:solidFill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425824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1631</a:t>
                      </a:r>
                      <a:r>
                        <a:rPr lang="ru-RU" sz="2400" baseline="0" dirty="0" smtClean="0"/>
                        <a:t> (четверг)</a:t>
                      </a:r>
                      <a:endParaRPr lang="ru-RU" sz="2400" dirty="0">
                        <a:solidFill>
                          <a:srgbClr val="B05F32"/>
                        </a:solidFill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B05F32"/>
                        </a:solidFill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B05F32"/>
                        </a:solidFill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425824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1382 (пятница)</a:t>
                      </a:r>
                      <a:endParaRPr lang="ru-RU" sz="2400" dirty="0">
                        <a:solidFill>
                          <a:srgbClr val="B05F32"/>
                        </a:solidFill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B05F32"/>
                        </a:solidFill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B05F32"/>
                        </a:solidFill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425824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2212</a:t>
                      </a:r>
                      <a:r>
                        <a:rPr lang="ru-RU" sz="2400" baseline="0" dirty="0" smtClean="0"/>
                        <a:t> (суббота)</a:t>
                      </a:r>
                      <a:endParaRPr lang="ru-RU" sz="2400" dirty="0">
                        <a:solidFill>
                          <a:srgbClr val="B05F32"/>
                        </a:solidFill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B05F32"/>
                        </a:solidFill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B05F32"/>
                        </a:solidFill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766482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1088 (воскресенье)</a:t>
                      </a:r>
                      <a:endParaRPr lang="ru-RU" sz="2400" dirty="0">
                        <a:solidFill>
                          <a:srgbClr val="B05F32"/>
                        </a:solidFill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B05F32"/>
                        </a:solidFill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B05F32"/>
                        </a:solidFill>
                        <a:latin typeface="Century Gothic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object 11"/>
          <p:cNvSpPr txBox="1">
            <a:spLocks/>
          </p:cNvSpPr>
          <p:nvPr/>
        </p:nvSpPr>
        <p:spPr>
          <a:xfrm>
            <a:off x="10058400" y="5133375"/>
            <a:ext cx="5791200" cy="93775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6000" b="0" i="0">
                <a:solidFill>
                  <a:srgbClr val="C29973"/>
                </a:solidFill>
                <a:latin typeface="Microsoft Sans Serif"/>
                <a:ea typeface="+mj-ea"/>
                <a:cs typeface="Microsoft Sans Serif"/>
              </a:defRPr>
            </a:lvl1pPr>
          </a:lstStyle>
          <a:p>
            <a:pPr marL="12700" marR="5080" algn="ctr">
              <a:lnSpc>
                <a:spcPct val="125000"/>
              </a:lnSpc>
              <a:spcBef>
                <a:spcPts val="95"/>
              </a:spcBef>
            </a:pPr>
            <a:r>
              <a:rPr lang="ru-RU" sz="2550" dirty="0" smtClean="0">
                <a:solidFill>
                  <a:schemeClr val="tx1"/>
                </a:solidFill>
                <a:latin typeface="Tahoma"/>
                <a:cs typeface="Tahoma"/>
              </a:rPr>
              <a:t>Общее количество посетителей и участников (2023-2024 </a:t>
            </a:r>
            <a:r>
              <a:rPr lang="ru-RU" sz="2550" dirty="0" err="1" smtClean="0">
                <a:solidFill>
                  <a:schemeClr val="tx1"/>
                </a:solidFill>
                <a:latin typeface="Tahoma"/>
                <a:cs typeface="Tahoma"/>
              </a:rPr>
              <a:t>г.г</a:t>
            </a:r>
            <a:r>
              <a:rPr lang="ru-RU" sz="2550" dirty="0" smtClean="0">
                <a:solidFill>
                  <a:schemeClr val="tx1"/>
                </a:solidFill>
                <a:latin typeface="Tahoma"/>
                <a:cs typeface="Tahoma"/>
              </a:rPr>
              <a:t>.)</a:t>
            </a:r>
            <a:endParaRPr lang="ru-RU" sz="2550" dirty="0">
              <a:solidFill>
                <a:schemeClr val="tx1"/>
              </a:solidFill>
              <a:latin typeface="Tahoma"/>
              <a:cs typeface="Tahoma"/>
            </a:endParaRPr>
          </a:p>
        </p:txBody>
      </p:sp>
      <p:graphicFrame>
        <p:nvGraphicFramePr>
          <p:cNvPr id="12" name="Объект 13"/>
          <p:cNvGraphicFramePr>
            <a:graphicFrameLocks noGrp="1"/>
          </p:cNvGraphicFramePr>
          <p:nvPr>
            <p:ph sz="half" idx="3"/>
            <p:extLst>
              <p:ext uri="{D42A27DB-BD31-4B8C-83A1-F6EECF244321}">
                <p14:modId xmlns:p14="http://schemas.microsoft.com/office/powerpoint/2010/main" val="729772086"/>
              </p:ext>
            </p:extLst>
          </p:nvPr>
        </p:nvGraphicFramePr>
        <p:xfrm>
          <a:off x="9525000" y="6438900"/>
          <a:ext cx="6781800" cy="3053067"/>
        </p:xfrm>
        <a:graphic>
          <a:graphicData uri="http://schemas.openxmlformats.org/drawingml/2006/table">
            <a:tbl>
              <a:tblPr firstRow="1" bandRow="1">
                <a:tableStyleId>{AF606853-7671-496A-8E4F-DF71F8EC918B}</a:tableStyleId>
              </a:tblPr>
              <a:tblGrid>
                <a:gridCol w="3390900"/>
                <a:gridCol w="3390900"/>
              </a:tblGrid>
              <a:tr h="1498587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lt1"/>
                          </a:solidFill>
                          <a:latin typeface="+mn-lt"/>
                        </a:rPr>
                        <a:t>Количество</a:t>
                      </a:r>
                      <a:r>
                        <a:rPr lang="ru-RU" sz="2400" baseline="0" dirty="0" smtClean="0">
                          <a:solidFill>
                            <a:schemeClr val="lt1"/>
                          </a:solidFill>
                          <a:latin typeface="+mn-lt"/>
                        </a:rPr>
                        <a:t> посетителей (2023)</a:t>
                      </a:r>
                    </a:p>
                    <a:p>
                      <a:r>
                        <a:rPr lang="ru-RU" sz="2400" baseline="0" dirty="0" smtClean="0">
                          <a:solidFill>
                            <a:schemeClr val="lt1"/>
                          </a:solidFill>
                          <a:latin typeface="+mn-lt"/>
                        </a:rPr>
                        <a:t>6313</a:t>
                      </a:r>
                      <a:endParaRPr lang="ru-RU" sz="2400" dirty="0">
                        <a:solidFill>
                          <a:srgbClr val="B05F32"/>
                        </a:solidFill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B05F32"/>
                          </a:solidFill>
                          <a:latin typeface="Century Gothic" pitchFamily="34" charset="0"/>
                        </a:rPr>
                        <a:t>Количество экспонентов (2023)</a:t>
                      </a:r>
                    </a:p>
                    <a:p>
                      <a:r>
                        <a:rPr lang="ru-RU" sz="2400" dirty="0" smtClean="0">
                          <a:solidFill>
                            <a:srgbClr val="B05F32"/>
                          </a:solidFill>
                          <a:latin typeface="Century Gothic" pitchFamily="34" charset="0"/>
                        </a:rPr>
                        <a:t>39</a:t>
                      </a:r>
                      <a:endParaRPr lang="ru-RU" sz="2400" dirty="0">
                        <a:solidFill>
                          <a:srgbClr val="B05F32"/>
                        </a:solidFill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930061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Количество посетителей </a:t>
                      </a:r>
                    </a:p>
                    <a:p>
                      <a:r>
                        <a:rPr lang="ru-RU" sz="2400" dirty="0" smtClean="0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(2024</a:t>
                      </a:r>
                      <a:r>
                        <a:rPr lang="ru-RU" sz="2400" baseline="0" dirty="0" smtClean="0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 г., план)</a:t>
                      </a:r>
                    </a:p>
                    <a:p>
                      <a:r>
                        <a:rPr lang="ru-RU" sz="2400" baseline="0" dirty="0" smtClean="0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20000</a:t>
                      </a:r>
                      <a:endParaRPr lang="ru-RU" sz="2400" dirty="0">
                        <a:solidFill>
                          <a:schemeClr val="bg1"/>
                        </a:solidFill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Количество экспонентов </a:t>
                      </a:r>
                    </a:p>
                    <a:p>
                      <a:r>
                        <a:rPr lang="ru-RU" sz="2400" dirty="0" smtClean="0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(2024, план)</a:t>
                      </a:r>
                    </a:p>
                    <a:p>
                      <a:r>
                        <a:rPr lang="ru-RU" sz="2400" dirty="0" smtClean="0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100</a:t>
                      </a:r>
                      <a:endParaRPr lang="ru-RU" sz="2400" dirty="0">
                        <a:solidFill>
                          <a:schemeClr val="bg1"/>
                        </a:solidFill>
                        <a:latin typeface="Century Gothic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object 11"/>
          <p:cNvSpPr txBox="1">
            <a:spLocks/>
          </p:cNvSpPr>
          <p:nvPr/>
        </p:nvSpPr>
        <p:spPr>
          <a:xfrm>
            <a:off x="8229600" y="1409700"/>
            <a:ext cx="8610600" cy="48987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6000" b="0" i="0">
                <a:solidFill>
                  <a:srgbClr val="C29973"/>
                </a:solidFill>
                <a:latin typeface="Microsoft Sans Serif"/>
                <a:ea typeface="+mj-ea"/>
                <a:cs typeface="Microsoft Sans Serif"/>
              </a:defRPr>
            </a:lvl1pPr>
          </a:lstStyle>
          <a:p>
            <a:pPr marL="12700" marR="5080" algn="ctr">
              <a:lnSpc>
                <a:spcPct val="125000"/>
              </a:lnSpc>
              <a:spcBef>
                <a:spcPts val="95"/>
              </a:spcBef>
            </a:pPr>
            <a:r>
              <a:rPr lang="ru-RU" sz="2800" spc="40" dirty="0" smtClean="0">
                <a:solidFill>
                  <a:schemeClr val="tx1"/>
                </a:solidFill>
                <a:latin typeface="Tahoma"/>
                <a:cs typeface="Tahoma"/>
              </a:rPr>
              <a:t>Охват посетителей в 2024 г. (план)</a:t>
            </a:r>
            <a:endParaRPr lang="ru-RU" sz="2800" dirty="0">
              <a:solidFill>
                <a:schemeClr val="tx1"/>
              </a:solidFill>
              <a:latin typeface="Tahoma"/>
              <a:cs typeface="Tahoma"/>
            </a:endParaRPr>
          </a:p>
        </p:txBody>
      </p:sp>
      <p:graphicFrame>
        <p:nvGraphicFramePr>
          <p:cNvPr id="19" name="Объект 13"/>
          <p:cNvGraphicFramePr>
            <a:graphicFrameLocks noGrp="1"/>
          </p:cNvGraphicFramePr>
          <p:nvPr>
            <p:ph sz="half" idx="3"/>
            <p:extLst>
              <p:ext uri="{D42A27DB-BD31-4B8C-83A1-F6EECF244321}">
                <p14:modId xmlns:p14="http://schemas.microsoft.com/office/powerpoint/2010/main" val="3442782947"/>
              </p:ext>
            </p:extLst>
          </p:nvPr>
        </p:nvGraphicFramePr>
        <p:xfrm>
          <a:off x="9753600" y="2269360"/>
          <a:ext cx="5715000" cy="2569340"/>
        </p:xfrm>
        <a:graphic>
          <a:graphicData uri="http://schemas.openxmlformats.org/drawingml/2006/table">
            <a:tbl>
              <a:tblPr firstRow="1" bandRow="1">
                <a:tableStyleId>{AF606853-7671-496A-8E4F-DF71F8EC918B}</a:tableStyleId>
              </a:tblPr>
              <a:tblGrid>
                <a:gridCol w="1905000"/>
                <a:gridCol w="1905000"/>
                <a:gridCol w="1905000"/>
              </a:tblGrid>
              <a:tr h="128467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Охват </a:t>
                      </a:r>
                      <a:endParaRPr lang="ru-RU" sz="2400" dirty="0">
                        <a:solidFill>
                          <a:srgbClr val="B05F32"/>
                        </a:solidFill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lt1"/>
                          </a:solidFill>
                          <a:latin typeface="+mn-lt"/>
                        </a:rPr>
                        <a:t>Женщины</a:t>
                      </a:r>
                      <a:endParaRPr lang="ru-RU" sz="2400" dirty="0">
                        <a:solidFill>
                          <a:srgbClr val="B05F32"/>
                        </a:solidFill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B05F32"/>
                          </a:solidFill>
                          <a:latin typeface="Century Gothic" pitchFamily="34" charset="0"/>
                        </a:rPr>
                        <a:t>Мужчины</a:t>
                      </a:r>
                      <a:endParaRPr lang="ru-RU" sz="2400" dirty="0">
                        <a:solidFill>
                          <a:srgbClr val="B05F32"/>
                        </a:solidFill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128467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lt1"/>
                          </a:solidFill>
                          <a:latin typeface="+mn-lt"/>
                        </a:rPr>
                        <a:t>20000</a:t>
                      </a:r>
                      <a:endParaRPr lang="ru-RU" sz="2400" dirty="0">
                        <a:solidFill>
                          <a:srgbClr val="B05F32"/>
                        </a:solidFill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60%</a:t>
                      </a:r>
                      <a:endParaRPr lang="ru-RU" sz="2400" dirty="0">
                        <a:solidFill>
                          <a:srgbClr val="B05F32"/>
                        </a:solidFill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40%</a:t>
                      </a:r>
                      <a:endParaRPr lang="ru-RU" sz="2400" dirty="0">
                        <a:solidFill>
                          <a:srgbClr val="B05F32"/>
                        </a:solidFill>
                        <a:latin typeface="Century Gothic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object 11"/>
          <p:cNvSpPr txBox="1">
            <a:spLocks/>
          </p:cNvSpPr>
          <p:nvPr/>
        </p:nvSpPr>
        <p:spPr>
          <a:xfrm>
            <a:off x="4953000" y="571500"/>
            <a:ext cx="6400800" cy="55810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6000" b="0" i="0">
                <a:solidFill>
                  <a:srgbClr val="C29973"/>
                </a:solidFill>
                <a:latin typeface="Microsoft Sans Serif"/>
                <a:ea typeface="+mj-ea"/>
                <a:cs typeface="Microsoft Sans Serif"/>
              </a:defRPr>
            </a:lvl1pPr>
          </a:lstStyle>
          <a:p>
            <a:pPr marL="12700" marR="5080" algn="ctr">
              <a:lnSpc>
                <a:spcPct val="125000"/>
              </a:lnSpc>
              <a:spcBef>
                <a:spcPts val="95"/>
              </a:spcBef>
            </a:pPr>
            <a:r>
              <a:rPr lang="ru-RU" sz="3200" spc="40" dirty="0" smtClean="0">
                <a:solidFill>
                  <a:schemeClr val="tx1"/>
                </a:solidFill>
                <a:latin typeface="Tahoma"/>
                <a:cs typeface="Tahoma"/>
              </a:rPr>
              <a:t>Профиль посетителя</a:t>
            </a:r>
            <a:endParaRPr lang="ru-RU" sz="3200" dirty="0">
              <a:solidFill>
                <a:schemeClr val="tx1"/>
              </a:solidFill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Объект 10"/>
          <p:cNvGraphicFramePr>
            <a:graphicFrameLocks noGrp="1"/>
          </p:cNvGraphicFramePr>
          <p:nvPr>
            <p:ph sz="half" idx="3"/>
            <p:extLst>
              <p:ext uri="{D42A27DB-BD31-4B8C-83A1-F6EECF244321}">
                <p14:modId xmlns:p14="http://schemas.microsoft.com/office/powerpoint/2010/main" val="949006239"/>
              </p:ext>
            </p:extLst>
          </p:nvPr>
        </p:nvGraphicFramePr>
        <p:xfrm>
          <a:off x="533400" y="3366194"/>
          <a:ext cx="6248400" cy="54349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-609600" y="1866900"/>
            <a:ext cx="8872622" cy="430887"/>
          </a:xfrm>
          <a:noFill/>
        </p:spPr>
        <p:txBody>
          <a:bodyPr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Возраст посетителя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18" name="Заголовок 16"/>
          <p:cNvSpPr txBox="1">
            <a:spLocks/>
          </p:cNvSpPr>
          <p:nvPr/>
        </p:nvSpPr>
        <p:spPr>
          <a:xfrm>
            <a:off x="5924452" y="4457700"/>
            <a:ext cx="3048000" cy="2769989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lvl1pPr>
              <a:defRPr sz="6000" b="0" i="0">
                <a:solidFill>
                  <a:srgbClr val="C29973"/>
                </a:solidFill>
                <a:latin typeface="Microsoft Sans Serif"/>
                <a:ea typeface="+mj-ea"/>
                <a:cs typeface="Microsoft Sans Serif"/>
              </a:defRPr>
            </a:lvl1pPr>
          </a:lstStyle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Среди посетителей 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Самарской книжной выставки: 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4% - в возрасте 18 лет; 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7% - 18- 25 лет;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28% - 25 -35 лет;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33% - 35- 45 лет; 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19% - 45-55 лет; 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9% - 55- 60 лет.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7" name="Заголовок 16"/>
          <p:cNvSpPr txBox="1">
            <a:spLocks/>
          </p:cNvSpPr>
          <p:nvPr/>
        </p:nvSpPr>
        <p:spPr>
          <a:xfrm>
            <a:off x="4572000" y="342900"/>
            <a:ext cx="8872622" cy="615553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lvl1pPr>
              <a:defRPr sz="6000" b="0" i="0">
                <a:solidFill>
                  <a:srgbClr val="C29973"/>
                </a:solidFill>
                <a:latin typeface="Microsoft Sans Serif"/>
                <a:ea typeface="+mj-ea"/>
                <a:cs typeface="Microsoft Sans Serif"/>
              </a:defRPr>
            </a:lvl1pPr>
          </a:lstStyle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Профиль посетителя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8" name="Заголовок 16"/>
          <p:cNvSpPr txBox="1">
            <a:spLocks/>
          </p:cNvSpPr>
          <p:nvPr/>
        </p:nvSpPr>
        <p:spPr>
          <a:xfrm>
            <a:off x="8915400" y="1022747"/>
            <a:ext cx="8872622" cy="615553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lvl1pPr>
              <a:defRPr sz="6000" b="0" i="0">
                <a:solidFill>
                  <a:srgbClr val="C29973"/>
                </a:solidFill>
                <a:latin typeface="Microsoft Sans Serif"/>
                <a:ea typeface="+mj-ea"/>
                <a:cs typeface="Microsoft Sans Serif"/>
              </a:defRPr>
            </a:lvl1pPr>
          </a:lstStyle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География</a:t>
            </a:r>
            <a:r>
              <a:rPr lang="ru-RU" sz="4000" dirty="0" smtClean="0">
                <a:solidFill>
                  <a:schemeClr val="tx1"/>
                </a:solidFill>
              </a:rPr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посетителей</a:t>
            </a:r>
            <a:endParaRPr lang="ru-RU" sz="2800" dirty="0">
              <a:solidFill>
                <a:schemeClr val="tx1"/>
              </a:solidFill>
            </a:endParaRPr>
          </a:p>
        </p:txBody>
      </p:sp>
      <p:graphicFrame>
        <p:nvGraphicFramePr>
          <p:cNvPr id="13" name="Объект 10"/>
          <p:cNvGraphicFramePr>
            <a:graphicFrameLocks noGrp="1"/>
          </p:cNvGraphicFramePr>
          <p:nvPr>
            <p:ph sz="half" idx="3"/>
            <p:extLst>
              <p:ext uri="{D42A27DB-BD31-4B8C-83A1-F6EECF244321}">
                <p14:modId xmlns:p14="http://schemas.microsoft.com/office/powerpoint/2010/main" val="3039307701"/>
              </p:ext>
            </p:extLst>
          </p:nvPr>
        </p:nvGraphicFramePr>
        <p:xfrm>
          <a:off x="8986922" y="3086100"/>
          <a:ext cx="8915400" cy="58942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1452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457200" y="1128012"/>
            <a:ext cx="8872622" cy="615553"/>
          </a:xfrm>
          <a:noFill/>
        </p:spPr>
        <p:txBody>
          <a:bodyPr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Ожидаемый посетитель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3"/>
          </p:nvPr>
        </p:nvSpPr>
        <p:spPr>
          <a:xfrm>
            <a:off x="457200" y="2857500"/>
            <a:ext cx="7783194" cy="784830"/>
          </a:xfrm>
        </p:spPr>
        <p:txBody>
          <a:bodyPr/>
          <a:lstStyle/>
          <a:p>
            <a:r>
              <a:rPr lang="ru-RU" dirty="0" smtClean="0"/>
              <a:t>.</a:t>
            </a:r>
          </a:p>
          <a:p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79692686"/>
              </p:ext>
            </p:extLst>
          </p:nvPr>
        </p:nvGraphicFramePr>
        <p:xfrm>
          <a:off x="533400" y="2628900"/>
          <a:ext cx="8976691" cy="678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Заголовок 16"/>
          <p:cNvSpPr txBox="1">
            <a:spLocks/>
          </p:cNvSpPr>
          <p:nvPr/>
        </p:nvSpPr>
        <p:spPr>
          <a:xfrm>
            <a:off x="9144000" y="1110853"/>
            <a:ext cx="8872622" cy="615553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lvl1pPr>
              <a:defRPr sz="6000" b="0" i="0">
                <a:solidFill>
                  <a:srgbClr val="C29973"/>
                </a:solidFill>
                <a:latin typeface="Microsoft Sans Serif"/>
                <a:ea typeface="+mj-ea"/>
                <a:cs typeface="Microsoft Sans Serif"/>
              </a:defRPr>
            </a:lvl1pPr>
          </a:lstStyle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Фактически</a:t>
            </a:r>
            <a:endParaRPr lang="ru-RU" sz="4000" dirty="0">
              <a:solidFill>
                <a:schemeClr val="tx1"/>
              </a:solidFill>
            </a:endParaRPr>
          </a:p>
        </p:txBody>
      </p:sp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176410169"/>
              </p:ext>
            </p:extLst>
          </p:nvPr>
        </p:nvGraphicFramePr>
        <p:xfrm>
          <a:off x="9311309" y="2628900"/>
          <a:ext cx="8976691" cy="678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4633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1178560" y="921802"/>
            <a:ext cx="7386955" cy="44723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25000"/>
              </a:lnSpc>
              <a:spcBef>
                <a:spcPts val="95"/>
              </a:spcBef>
            </a:pPr>
            <a:r>
              <a:rPr lang="ru-RU" sz="2550" spc="40" dirty="0" smtClean="0">
                <a:solidFill>
                  <a:schemeClr val="tx1"/>
                </a:solidFill>
                <a:latin typeface="Tahoma"/>
                <a:cs typeface="Tahoma"/>
              </a:rPr>
              <a:t>Распределение специалистов и </a:t>
            </a:r>
            <a:r>
              <a:rPr lang="ru-RU" sz="2550" spc="40" dirty="0" err="1" smtClean="0">
                <a:solidFill>
                  <a:schemeClr val="tx1"/>
                </a:solidFill>
                <a:latin typeface="Tahoma"/>
                <a:cs typeface="Tahoma"/>
              </a:rPr>
              <a:t>консьюмеров</a:t>
            </a:r>
            <a:endParaRPr sz="2550" dirty="0">
              <a:solidFill>
                <a:schemeClr val="tx1"/>
              </a:solidFill>
              <a:latin typeface="Tahoma"/>
              <a:cs typeface="Tahoma"/>
            </a:endParaRPr>
          </a:p>
        </p:txBody>
      </p:sp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602970728"/>
              </p:ext>
            </p:extLst>
          </p:nvPr>
        </p:nvGraphicFramePr>
        <p:xfrm>
          <a:off x="762000" y="2019300"/>
          <a:ext cx="80772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object 11"/>
          <p:cNvSpPr txBox="1">
            <a:spLocks/>
          </p:cNvSpPr>
          <p:nvPr/>
        </p:nvSpPr>
        <p:spPr>
          <a:xfrm>
            <a:off x="9462247" y="947133"/>
            <a:ext cx="7386955" cy="50270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6000" b="0" i="0">
                <a:solidFill>
                  <a:srgbClr val="C29973"/>
                </a:solidFill>
                <a:latin typeface="Microsoft Sans Serif"/>
                <a:ea typeface="+mj-ea"/>
                <a:cs typeface="Microsoft Sans Serif"/>
              </a:defRPr>
            </a:lvl1pPr>
          </a:lstStyle>
          <a:p>
            <a:pPr marL="12700" marR="5080" algn="ctr">
              <a:lnSpc>
                <a:spcPct val="125000"/>
              </a:lnSpc>
              <a:spcBef>
                <a:spcPts val="95"/>
              </a:spcBef>
            </a:pPr>
            <a:r>
              <a:rPr lang="ru-RU" sz="2550" spc="40" dirty="0" smtClean="0">
                <a:solidFill>
                  <a:schemeClr val="tx1"/>
                </a:solidFill>
                <a:latin typeface="Tahoma"/>
                <a:cs typeface="Tahoma"/>
              </a:rPr>
              <a:t>Сфера деятельности, должность специалистов</a:t>
            </a:r>
            <a:endParaRPr lang="ru-RU" sz="2550" dirty="0">
              <a:solidFill>
                <a:schemeClr val="tx1"/>
              </a:solidFill>
              <a:latin typeface="Tahoma"/>
              <a:cs typeface="Tahoma"/>
            </a:endParaRPr>
          </a:p>
        </p:txBody>
      </p:sp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752094028"/>
              </p:ext>
            </p:extLst>
          </p:nvPr>
        </p:nvGraphicFramePr>
        <p:xfrm>
          <a:off x="8991600" y="2019300"/>
          <a:ext cx="9083488" cy="69104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86324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457200" y="483394"/>
            <a:ext cx="8872622" cy="1231106"/>
          </a:xfrm>
          <a:noFill/>
        </p:spPr>
        <p:txBody>
          <a:bodyPr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Цели посещения выставки</a:t>
            </a:r>
            <a:br>
              <a:rPr lang="ru-RU" sz="4000" dirty="0" smtClean="0">
                <a:solidFill>
                  <a:schemeClr val="tx1"/>
                </a:solidFill>
              </a:rPr>
            </a:br>
            <a:r>
              <a:rPr lang="ru-RU" sz="4000" dirty="0" err="1" smtClean="0">
                <a:solidFill>
                  <a:schemeClr val="tx1"/>
                </a:solidFill>
              </a:rPr>
              <a:t>Консъюмеры</a:t>
            </a:r>
            <a:r>
              <a:rPr lang="ru-RU" sz="4000" dirty="0" smtClean="0">
                <a:solidFill>
                  <a:schemeClr val="tx1"/>
                </a:solidFill>
              </a:rPr>
              <a:t>, %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3"/>
          </p:nvPr>
        </p:nvSpPr>
        <p:spPr>
          <a:xfrm>
            <a:off x="457200" y="2857500"/>
            <a:ext cx="7783194" cy="784830"/>
          </a:xfrm>
        </p:spPr>
        <p:txBody>
          <a:bodyPr/>
          <a:lstStyle/>
          <a:p>
            <a:r>
              <a:rPr lang="ru-RU" dirty="0" smtClean="0"/>
              <a:t>.</a:t>
            </a:r>
          </a:p>
          <a:p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12622276"/>
              </p:ext>
            </p:extLst>
          </p:nvPr>
        </p:nvGraphicFramePr>
        <p:xfrm>
          <a:off x="8686800" y="2400300"/>
          <a:ext cx="8976691" cy="678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Заголовок 16"/>
          <p:cNvSpPr txBox="1">
            <a:spLocks/>
          </p:cNvSpPr>
          <p:nvPr/>
        </p:nvSpPr>
        <p:spPr>
          <a:xfrm>
            <a:off x="8991600" y="419100"/>
            <a:ext cx="8872622" cy="123110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lvl1pPr>
              <a:defRPr sz="6000" b="0" i="0">
                <a:solidFill>
                  <a:srgbClr val="C29973"/>
                </a:solidFill>
                <a:latin typeface="Microsoft Sans Serif"/>
                <a:ea typeface="+mj-ea"/>
                <a:cs typeface="Microsoft Sans Serif"/>
              </a:defRPr>
            </a:lvl1pPr>
          </a:lstStyle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Цели посещения выставки</a:t>
            </a:r>
            <a:br>
              <a:rPr lang="ru-RU" sz="4000" dirty="0" smtClean="0">
                <a:solidFill>
                  <a:schemeClr val="tx1"/>
                </a:solidFill>
              </a:rPr>
            </a:br>
            <a:r>
              <a:rPr lang="ru-RU" sz="4000" dirty="0" smtClean="0">
                <a:solidFill>
                  <a:schemeClr val="tx1"/>
                </a:solidFill>
              </a:rPr>
              <a:t>Специалисты, %</a:t>
            </a:r>
            <a:endParaRPr lang="ru-RU" sz="4000" dirty="0">
              <a:solidFill>
                <a:schemeClr val="tx1"/>
              </a:solidFill>
            </a:endParaRPr>
          </a:p>
        </p:txBody>
      </p:sp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3698287661"/>
              </p:ext>
            </p:extLst>
          </p:nvPr>
        </p:nvGraphicFramePr>
        <p:xfrm>
          <a:off x="609600" y="2476500"/>
          <a:ext cx="8976691" cy="678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6050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457200" y="342900"/>
            <a:ext cx="8872622" cy="615553"/>
          </a:xfrm>
          <a:noFill/>
        </p:spPr>
        <p:txBody>
          <a:bodyPr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Интересные разделы выставки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3"/>
          </p:nvPr>
        </p:nvSpPr>
        <p:spPr>
          <a:xfrm>
            <a:off x="457200" y="2857500"/>
            <a:ext cx="7783194" cy="784830"/>
          </a:xfrm>
        </p:spPr>
        <p:txBody>
          <a:bodyPr/>
          <a:lstStyle/>
          <a:p>
            <a:r>
              <a:rPr lang="ru-RU" dirty="0" smtClean="0"/>
              <a:t>.</a:t>
            </a:r>
          </a:p>
          <a:p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983158951"/>
              </p:ext>
            </p:extLst>
          </p:nvPr>
        </p:nvGraphicFramePr>
        <p:xfrm>
          <a:off x="1143000" y="2171700"/>
          <a:ext cx="16230600" cy="678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672427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762000" y="952500"/>
            <a:ext cx="16154400" cy="615553"/>
          </a:xfrm>
          <a:noFill/>
        </p:spPr>
        <p:txBody>
          <a:bodyPr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Интересные мероприятия деловой программы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3"/>
          </p:nvPr>
        </p:nvSpPr>
        <p:spPr>
          <a:xfrm>
            <a:off x="457200" y="2857500"/>
            <a:ext cx="7783194" cy="784830"/>
          </a:xfrm>
        </p:spPr>
        <p:txBody>
          <a:bodyPr/>
          <a:lstStyle/>
          <a:p>
            <a:r>
              <a:rPr lang="ru-RU" dirty="0" smtClean="0"/>
              <a:t>.</a:t>
            </a:r>
          </a:p>
          <a:p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797635512"/>
              </p:ext>
            </p:extLst>
          </p:nvPr>
        </p:nvGraphicFramePr>
        <p:xfrm>
          <a:off x="1143000" y="2171700"/>
          <a:ext cx="16230600" cy="678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834056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1485900"/>
            <a:ext cx="8872622" cy="615553"/>
          </a:xfrm>
          <a:noFill/>
        </p:spPr>
        <p:txBody>
          <a:bodyPr/>
          <a:lstStyle/>
          <a:p>
            <a:pPr algn="ctr"/>
            <a:r>
              <a:rPr lang="ru-RU" sz="3400" dirty="0" smtClean="0">
                <a:solidFill>
                  <a:schemeClr val="tx1"/>
                </a:solidFill>
              </a:rPr>
              <a:t>География</a:t>
            </a:r>
            <a:r>
              <a:rPr lang="ru-RU" sz="4000" dirty="0" smtClean="0">
                <a:solidFill>
                  <a:schemeClr val="tx1"/>
                </a:solidFill>
              </a:rPr>
              <a:t> </a:t>
            </a:r>
            <a:r>
              <a:rPr lang="ru-RU" sz="3400" dirty="0" smtClean="0">
                <a:solidFill>
                  <a:schemeClr val="tx1"/>
                </a:solidFill>
              </a:rPr>
              <a:t>участников</a:t>
            </a:r>
            <a:endParaRPr lang="ru-RU" sz="3400" dirty="0">
              <a:solidFill>
                <a:schemeClr val="tx1"/>
              </a:solidFill>
            </a:endParaRPr>
          </a:p>
        </p:txBody>
      </p:sp>
      <p:graphicFrame>
        <p:nvGraphicFramePr>
          <p:cNvPr id="12" name="Объект 10"/>
          <p:cNvGraphicFramePr>
            <a:graphicFrameLocks noGrp="1"/>
          </p:cNvGraphicFramePr>
          <p:nvPr>
            <p:ph sz="half" idx="3"/>
            <p:extLst>
              <p:ext uri="{D42A27DB-BD31-4B8C-83A1-F6EECF244321}">
                <p14:modId xmlns:p14="http://schemas.microsoft.com/office/powerpoint/2010/main" val="2438541270"/>
              </p:ext>
            </p:extLst>
          </p:nvPr>
        </p:nvGraphicFramePr>
        <p:xfrm>
          <a:off x="8077200" y="2705100"/>
          <a:ext cx="98298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Заголовок 16"/>
          <p:cNvSpPr txBox="1">
            <a:spLocks/>
          </p:cNvSpPr>
          <p:nvPr/>
        </p:nvSpPr>
        <p:spPr>
          <a:xfrm>
            <a:off x="4479089" y="190500"/>
            <a:ext cx="8872622" cy="615553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lvl1pPr>
              <a:defRPr sz="6000" b="0" i="0">
                <a:solidFill>
                  <a:srgbClr val="C29973"/>
                </a:solidFill>
                <a:latin typeface="Microsoft Sans Serif"/>
                <a:ea typeface="+mj-ea"/>
                <a:cs typeface="Microsoft Sans Serif"/>
              </a:defRPr>
            </a:lvl1pPr>
          </a:lstStyle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Профиль участников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14" name="Заголовок 16"/>
          <p:cNvSpPr txBox="1">
            <a:spLocks/>
          </p:cNvSpPr>
          <p:nvPr/>
        </p:nvSpPr>
        <p:spPr>
          <a:xfrm>
            <a:off x="8897471" y="1562100"/>
            <a:ext cx="8872622" cy="523220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lvl1pPr>
              <a:defRPr sz="6000" b="0" i="0">
                <a:solidFill>
                  <a:srgbClr val="C29973"/>
                </a:solidFill>
                <a:latin typeface="Microsoft Sans Serif"/>
                <a:ea typeface="+mj-ea"/>
                <a:cs typeface="Microsoft Sans Serif"/>
              </a:defRPr>
            </a:lvl1pPr>
          </a:lstStyle>
          <a:p>
            <a:pPr algn="ctr"/>
            <a:r>
              <a:rPr lang="ru-RU" sz="3400" dirty="0" smtClean="0">
                <a:solidFill>
                  <a:schemeClr val="tx1"/>
                </a:solidFill>
              </a:rPr>
              <a:t>Представленная продукция</a:t>
            </a:r>
            <a:endParaRPr lang="ru-RU" sz="3400" dirty="0">
              <a:solidFill>
                <a:schemeClr val="tx1"/>
              </a:solidFill>
            </a:endParaRPr>
          </a:p>
        </p:txBody>
      </p:sp>
      <p:graphicFrame>
        <p:nvGraphicFramePr>
          <p:cNvPr id="15" name="Объект 10"/>
          <p:cNvGraphicFramePr>
            <a:graphicFrameLocks noGrp="1"/>
          </p:cNvGraphicFramePr>
          <p:nvPr>
            <p:ph sz="half" idx="3"/>
            <p:extLst>
              <p:ext uri="{D42A27DB-BD31-4B8C-83A1-F6EECF244321}">
                <p14:modId xmlns:p14="http://schemas.microsoft.com/office/powerpoint/2010/main" val="2455594397"/>
              </p:ext>
            </p:extLst>
          </p:nvPr>
        </p:nvGraphicFramePr>
        <p:xfrm>
          <a:off x="-664411" y="2324100"/>
          <a:ext cx="10287000" cy="65800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479065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29973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C29973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C29973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C29973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C29973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C29973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C29973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C29973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C29973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C29973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C29973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C29973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C29973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C29973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C29973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C29973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C29973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C29973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1111</TotalTime>
  <Words>513</Words>
  <Application>Microsoft Office PowerPoint</Application>
  <PresentationFormat>Произвольный</PresentationFormat>
  <Paragraphs>153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Office Theme</vt:lpstr>
      <vt:lpstr>Маркетинговый отчет выставки "САМАРСКАЯ КНИЖНАЯ ЯРМАРКА"</vt:lpstr>
      <vt:lpstr>Охват посетителей в 2023 г.</vt:lpstr>
      <vt:lpstr>Возраст посетителя</vt:lpstr>
      <vt:lpstr>Ожидаемый посетитель</vt:lpstr>
      <vt:lpstr>Распределение специалистов и консьюмеров</vt:lpstr>
      <vt:lpstr>Цели посещения выставки Консъюмеры, %</vt:lpstr>
      <vt:lpstr>Интересные разделы выставки</vt:lpstr>
      <vt:lpstr>Интересные мероприятия деловой программы</vt:lpstr>
      <vt:lpstr>География участников</vt:lpstr>
      <vt:lpstr>Стоимость покупки (ожидаемая)</vt:lpstr>
      <vt:lpstr>Общая сумма продаж</vt:lpstr>
      <vt:lpstr>Планирование участия в выставке в 2024 – м году</vt:lpstr>
      <vt:lpstr>Оценка рекламной компании (реклама на посетителя)</vt:lpstr>
      <vt:lpstr>Рекламная компания в 2024 г. (план,на посетителя)</vt:lpstr>
      <vt:lpstr>Оценка рекламной компании (реклама на экспонентов и партнеров)</vt:lpstr>
      <vt:lpstr>Рекламная компания в 2024 (план, на экспонентов и партнеров)</vt:lpstr>
      <vt:lpstr>Оценка выставки от участников и посетителей</vt:lpstr>
      <vt:lpstr>Ждем вас на выставке «Cамарская книжная ярмарка» 8.02.24-11.02.24   Директор выставки  Гладких Кристина Александровна 8-9272041561 GladkihKA@expo-volga.ru  Сайт проекта kniga-expo.ru Сообщество в ВК https://vk.com/expokniga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Книжная выставка</dc:title>
  <dc:creator>Кристина Гладких</dc:creator>
  <cp:keywords>DAE-abVbj74,BAC9ZrG90ps</cp:keywords>
  <cp:lastModifiedBy>Гладких Кристина Александровна</cp:lastModifiedBy>
  <cp:revision>59</cp:revision>
  <dcterms:created xsi:type="dcterms:W3CDTF">2023-05-17T07:37:02Z</dcterms:created>
  <dcterms:modified xsi:type="dcterms:W3CDTF">2023-06-22T11:11:06Z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2022-09-16T00:00:00Z</vt:filetime>
  </property>
  <property fmtid="{D5CDD505-2E9C-101B-9397-08002B2CF9AE}" pid="3" name="Creator">
    <vt:lpwstr>Canva</vt:lpwstr>
  </property>
  <property fmtid="{D5CDD505-2E9C-101B-9397-08002B2CF9AE}" pid="4" name="LastSaved">
    <vt:filetime>2022-09-16T00:00:00Z</vt:filetime>
  </property>
</Properties>
</file>